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45" r:id="rId3"/>
    <p:sldId id="603" r:id="rId4"/>
    <p:sldId id="517" r:id="rId5"/>
    <p:sldId id="452" r:id="rId6"/>
    <p:sldId id="521" r:id="rId7"/>
    <p:sldId id="481" r:id="rId8"/>
    <p:sldId id="544" r:id="rId9"/>
    <p:sldId id="548" r:id="rId10"/>
    <p:sldId id="545" r:id="rId11"/>
    <p:sldId id="549" r:id="rId12"/>
    <p:sldId id="597" r:id="rId13"/>
    <p:sldId id="547" r:id="rId14"/>
    <p:sldId id="469" r:id="rId15"/>
    <p:sldId id="610" r:id="rId16"/>
    <p:sldId id="609" r:id="rId17"/>
    <p:sldId id="614" r:id="rId18"/>
    <p:sldId id="619" r:id="rId19"/>
    <p:sldId id="620" r:id="rId20"/>
    <p:sldId id="621" r:id="rId21"/>
    <p:sldId id="622" r:id="rId22"/>
    <p:sldId id="623" r:id="rId23"/>
    <p:sldId id="624" r:id="rId24"/>
    <p:sldId id="458" r:id="rId25"/>
    <p:sldId id="524" r:id="rId26"/>
    <p:sldId id="608" r:id="rId27"/>
    <p:sldId id="607" r:id="rId28"/>
    <p:sldId id="613" r:id="rId29"/>
    <p:sldId id="625" r:id="rId30"/>
    <p:sldId id="612" r:id="rId31"/>
    <p:sldId id="606" r:id="rId32"/>
    <p:sldId id="611" r:id="rId33"/>
    <p:sldId id="605" r:id="rId34"/>
    <p:sldId id="604" r:id="rId35"/>
    <p:sldId id="62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ED0"/>
    <a:srgbClr val="FF66FF"/>
    <a:srgbClr val="CC0099"/>
    <a:srgbClr val="CC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79" d="100"/>
          <a:sy n="79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AE9D-6CC1-47C8-B085-92387FBA5D4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9C320-A42D-4922-B129-108E2090A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6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8E4EA-A231-4366-84BC-0EBFD5C94B02}" type="slidenum">
              <a:rPr lang="ru-RU"/>
              <a:pPr/>
              <a:t>7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BB45F-239A-4135-B8AA-D8D65E51AD9C}" type="slidenum">
              <a:rPr lang="ru-RU"/>
              <a:pPr/>
              <a:t>13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3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8C5A6-9320-47B7-8605-C5C3045DFE4B}" type="slidenum">
              <a:rPr lang="ru-RU" smtClean="0">
                <a:latin typeface="Arial" charset="0"/>
              </a:rPr>
              <a:pPr/>
              <a:t>34</a:t>
            </a:fld>
            <a:endParaRPr lang="ru-RU" smtClean="0">
              <a:latin typeface="Arial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  Ключевой фигурой исполнения Стандарта, с точки зрения достижения планируемых результатов реализации ООП НОО, является </a:t>
            </a:r>
            <a:r>
              <a:rPr lang="ru-RU" sz="1600" b="1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Учитель</a:t>
            </a:r>
            <a:r>
              <a:rPr lang="ru-RU" sz="1600" b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. 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764D0B-E103-472D-9DB4-83731AAFADCF}" type="slidenum">
              <a:rPr lang="ru-RU" sz="1200">
                <a:solidFill>
                  <a:srgbClr val="000000"/>
                </a:solidFill>
                <a:ea typeface="SimSun" pitchFamily="2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ru-RU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693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8C5A6-9320-47B7-8605-C5C3045DFE4B}" type="slidenum">
              <a:rPr lang="ru-RU" smtClean="0">
                <a:latin typeface="Arial" charset="0"/>
              </a:rPr>
              <a:pPr/>
              <a:t>35</a:t>
            </a:fld>
            <a:endParaRPr lang="ru-RU" smtClean="0">
              <a:latin typeface="Arial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  Ключевой фигурой исполнения Стандарта, с точки зрения достижения планируемых результатов реализации ООП НОО, является </a:t>
            </a:r>
            <a:r>
              <a:rPr lang="ru-RU" sz="1600" b="1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Учитель</a:t>
            </a:r>
            <a:r>
              <a:rPr lang="ru-RU" sz="1600" b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. 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764D0B-E103-472D-9DB4-83731AAFADCF}" type="slidenum">
              <a:rPr lang="ru-RU" sz="1200">
                <a:solidFill>
                  <a:srgbClr val="000000"/>
                </a:solidFill>
                <a:ea typeface="SimSun" pitchFamily="2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ru-RU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66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6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3C67-08ED-40B8-A91C-06528608B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4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3&amp;uinfo=ww-1349-wh-674-fw-1124-fh-468-pd-1&amp;p=3&amp;text=%D0%BF%D1%80%D0%B5%D0%B7%D0%B5%D0%BD%D1%82%D0%B0%D1%86%D0%B8%D1%8F%20%D1%81%D0%BE%D0%B2%D1%80%D0%B5%D0%BC%D0%B5%D0%BD%D0%BD%D1%8B%D0%B9%20%D1%83%D1%80%D0%BE%D0%BA%20%D1%81%D0%BE%D0%B2%D1%80%D0%B5%D0%BC%D0%B5%D0%BD%D0%BD%D1%8B%D0%B9%20%D1%83%D1%87%D0%B8%D1%82%D0%B5%D0%BB%D1%8C&amp;noreask=1&amp;pos=115&amp;rpt=simage&amp;lr=75&amp;img_url=http://900igr.net/datas/pedagogika/Sovremennyj-urok-tekhnologii/0009-009-KHarakteristika-sovremennogo-urok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1628800"/>
            <a:ext cx="54006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5400" b="1" dirty="0" smtClean="0">
                <a:solidFill>
                  <a:srgbClr val="C00000"/>
                </a:solidFill>
                <a:latin typeface="Arial Narrow" pitchFamily="34" charset="0"/>
              </a:rPr>
              <a:t>«</a:t>
            </a:r>
            <a:r>
              <a:rPr lang="ru-RU" altLang="ru-RU" sz="5400" b="1" dirty="0">
                <a:solidFill>
                  <a:srgbClr val="C00000"/>
                </a:solidFill>
                <a:latin typeface="Arial Narrow" pitchFamily="34" charset="0"/>
              </a:rPr>
              <a:t>Современный урок в условиях реализации ФГОС»</a:t>
            </a:r>
            <a:r>
              <a:rPr lang="ru-RU" altLang="ru-RU" sz="5400" b="1" dirty="0" smtClean="0">
                <a:solidFill>
                  <a:srgbClr val="002060"/>
                </a:solidFill>
                <a:latin typeface="Arial Narrow" pitchFamily="34" charset="0"/>
              </a:rPr>
              <a:t>     </a:t>
            </a:r>
            <a:r>
              <a:rPr lang="en-US" altLang="ru-RU" sz="5400" b="1" dirty="0" smtClean="0">
                <a:solidFill>
                  <a:srgbClr val="002060"/>
                </a:solidFill>
                <a:latin typeface="Arial Narrow" pitchFamily="34" charset="0"/>
              </a:rPr>
              <a:t>           </a:t>
            </a:r>
            <a:r>
              <a:rPr lang="ru-RU" altLang="ru-RU" sz="5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Системно – </a:t>
            </a:r>
            <a:r>
              <a:rPr lang="ru-RU" b="1" dirty="0" err="1" smtClean="0">
                <a:solidFill>
                  <a:srgbClr val="CC0000"/>
                </a:solidFill>
              </a:rPr>
              <a:t>деятельностный</a:t>
            </a:r>
            <a:r>
              <a:rPr lang="ru-RU" b="1" dirty="0" smtClean="0">
                <a:solidFill>
                  <a:srgbClr val="CC0000"/>
                </a:solidFill>
              </a:rPr>
              <a:t> подход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itchFamily="34" charset="0"/>
              </a:rPr>
              <a:t>Только в процессе деятельности  активизируется  мозг, память, приобретается  и накапливается опыт. Идёт 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социализация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2800" b="1" dirty="0">
                <a:latin typeface="Arial Narrow" pitchFamily="34" charset="0"/>
              </a:rPr>
              <a:t>учащегося…</a:t>
            </a:r>
            <a:br>
              <a:rPr lang="ru-RU" sz="2800" b="1" dirty="0">
                <a:latin typeface="Arial Narrow" pitchFamily="34" charset="0"/>
              </a:rPr>
            </a:br>
            <a:r>
              <a:rPr lang="ru-RU" sz="2800" b="1" dirty="0">
                <a:latin typeface="Arial Narrow" pitchFamily="34" charset="0"/>
              </a:rPr>
              <a:t>     Только в процессе деятельности могут 	</a:t>
            </a:r>
            <a:r>
              <a:rPr lang="ru-RU" sz="2800" b="1" dirty="0" smtClean="0">
                <a:latin typeface="Arial Narrow" pitchFamily="34" charset="0"/>
              </a:rPr>
              <a:t>   появиться </a:t>
            </a:r>
            <a:r>
              <a:rPr lang="ru-RU" sz="2800" b="1" dirty="0">
                <a:latin typeface="Arial Narrow" pitchFamily="34" charset="0"/>
              </a:rPr>
              <a:t>открытия  и  может ощущаться  </a:t>
            </a:r>
            <a:r>
              <a:rPr lang="ru-RU" sz="2800" b="1" dirty="0" smtClean="0">
                <a:latin typeface="Arial Narrow" pitchFamily="34" charset="0"/>
              </a:rPr>
              <a:t> </a:t>
            </a:r>
          </a:p>
          <a:p>
            <a:r>
              <a:rPr lang="ru-RU" sz="2800" b="1" dirty="0" smtClean="0">
                <a:latin typeface="Arial Narrow" pitchFamily="34" charset="0"/>
              </a:rPr>
              <a:t>	радость </a:t>
            </a:r>
            <a:r>
              <a:rPr lang="ru-RU" sz="2800" b="1" dirty="0">
                <a:latin typeface="Arial Narrow" pitchFamily="34" charset="0"/>
              </a:rPr>
              <a:t>от  них и создаваться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 Narrow" pitchFamily="34" charset="0"/>
              </a:rPr>
              <a:t>мотивация </a:t>
            </a:r>
            <a:endParaRPr lang="ru-RU" sz="3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	 </a:t>
            </a:r>
            <a:r>
              <a:rPr lang="ru-RU" sz="2800" b="1" dirty="0" smtClean="0">
                <a:latin typeface="Arial Narrow" pitchFamily="34" charset="0"/>
              </a:rPr>
              <a:t>к  дальнейшей </a:t>
            </a:r>
            <a:r>
              <a:rPr lang="ru-RU" sz="2800" b="1" dirty="0">
                <a:latin typeface="Arial Narrow" pitchFamily="34" charset="0"/>
              </a:rPr>
              <a:t>деятельности. </a:t>
            </a:r>
            <a:br>
              <a:rPr lang="ru-RU" sz="2800" b="1" dirty="0">
                <a:latin typeface="Arial Narrow" pitchFamily="34" charset="0"/>
              </a:rPr>
            </a:b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4" name="Picture 16" descr="http://s60.radikal.ru/i169/1208/d2/91003e52d1d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18022"/>
            <a:ext cx="3237892" cy="21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53.radikal.ru/i140/1208/b8/44b4e3f54bd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err="1" smtClean="0">
                <a:solidFill>
                  <a:srgbClr val="CC0000"/>
                </a:solidFill>
              </a:rPr>
              <a:t>Деятельностный</a:t>
            </a:r>
            <a:r>
              <a:rPr lang="ru-RU" altLang="ru-RU" b="1" dirty="0" smtClean="0">
                <a:solidFill>
                  <a:srgbClr val="CC0000"/>
                </a:solidFill>
              </a:rPr>
              <a:t> подход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6974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технология деятельностного метода обучения – </a:t>
            </a:r>
          </a:p>
          <a:p>
            <a:pPr marL="0" indent="0" algn="ctr">
              <a:buFontTx/>
              <a:buNone/>
              <a:defRPr/>
            </a:pPr>
            <a:r>
              <a:rPr lang="ru-RU" altLang="ru-RU" b="1" dirty="0" smtClean="0">
                <a:latin typeface="Arial Narrow" pitchFamily="34" charset="0"/>
              </a:rPr>
              <a:t>это метод обучения, при котором ребёнок не получает знания в готовом виде, а добывает их сам в процессе собственной учебно-познавательной деятельности</a:t>
            </a:r>
            <a:r>
              <a:rPr lang="ru-RU" altLang="ru-RU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marL="0" indent="0" algn="ctr">
              <a:buFontTx/>
              <a:buNone/>
              <a:defRPr/>
            </a:pPr>
            <a:endParaRPr lang="ru-RU" altLang="ru-RU" b="1" dirty="0" smtClean="0">
              <a:latin typeface="Arial Narrow" pitchFamily="34" charset="0"/>
            </a:endParaRP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5" name="Picture 12" descr="http://s018.radikal.ru/i517/1208/5e/6ad0f7f1f0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09498"/>
            <a:ext cx="2304256" cy="25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i018.radikal.ru/1208/10/bf06d7b303a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02617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3600" b="1" dirty="0">
                <a:solidFill>
                  <a:srgbClr val="C00000"/>
                </a:solidFill>
              </a:rPr>
              <a:t>   подход   на  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уроках</a:t>
            </a:r>
            <a:r>
              <a:rPr lang="ru-RU" sz="3600" b="1" dirty="0">
                <a:solidFill>
                  <a:srgbClr val="C00000"/>
                </a:solidFill>
              </a:rPr>
              <a:t> осуществляется </a:t>
            </a:r>
            <a:r>
              <a:rPr lang="ru-RU" sz="3600" b="1" dirty="0" smtClean="0">
                <a:solidFill>
                  <a:srgbClr val="C00000"/>
                </a:solidFill>
              </a:rPr>
              <a:t>через: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b="1" dirty="0">
                <a:latin typeface="Arial Narrow" pitchFamily="34" charset="0"/>
              </a:rPr>
              <a:t>моделирование и анализ жизненных ситуаций на занятиях; </a:t>
            </a:r>
          </a:p>
          <a:p>
            <a:pPr lvl="0">
              <a:lnSpc>
                <a:spcPct val="120000"/>
              </a:lnSpc>
            </a:pPr>
            <a:r>
              <a:rPr lang="ru-RU" b="1" dirty="0">
                <a:latin typeface="Arial Narrow" pitchFamily="34" charset="0"/>
              </a:rPr>
              <a:t>использование активных и интерактивных методик; </a:t>
            </a:r>
          </a:p>
          <a:p>
            <a:pPr lvl="0">
              <a:lnSpc>
                <a:spcPct val="120000"/>
              </a:lnSpc>
            </a:pPr>
            <a:r>
              <a:rPr lang="ru-RU" b="1" dirty="0">
                <a:latin typeface="Arial Narrow" pitchFamily="34" charset="0"/>
              </a:rPr>
              <a:t>участие в проектной деятельности, владение приёмами  исследовательской деятельности; </a:t>
            </a:r>
          </a:p>
          <a:p>
            <a:pPr lvl="0">
              <a:lnSpc>
                <a:spcPct val="120000"/>
              </a:lnSpc>
            </a:pPr>
            <a:r>
              <a:rPr lang="ru-RU" b="1" dirty="0">
                <a:latin typeface="Arial Narrow" pitchFamily="34" charset="0"/>
              </a:rPr>
              <a:t>вовлечение учащихся в игровую, </a:t>
            </a:r>
            <a:r>
              <a:rPr lang="ru-RU" b="1" dirty="0" smtClean="0">
                <a:latin typeface="Arial Narrow" pitchFamily="34" charset="0"/>
              </a:rPr>
              <a:t>оценочно-	  дискуссионную</a:t>
            </a:r>
            <a:r>
              <a:rPr lang="ru-RU" b="1" dirty="0">
                <a:latin typeface="Arial Narrow" pitchFamily="34" charset="0"/>
              </a:rPr>
              <a:t>, рефлексивную деятельность, а </a:t>
            </a:r>
            <a:r>
              <a:rPr lang="ru-RU" b="1" dirty="0" smtClean="0">
                <a:latin typeface="Arial Narrow" pitchFamily="34" charset="0"/>
              </a:rPr>
              <a:t>	   	также </a:t>
            </a:r>
            <a:r>
              <a:rPr lang="ru-RU" b="1" dirty="0">
                <a:latin typeface="Arial Narrow" pitchFamily="34" charset="0"/>
              </a:rPr>
              <a:t>проектную  </a:t>
            </a:r>
            <a:r>
              <a:rPr lang="ru-RU" b="1" dirty="0" smtClean="0">
                <a:latin typeface="Arial Narrow" pitchFamily="34" charset="0"/>
              </a:rPr>
              <a:t>деятельность, 	 		     	  обеспечивающих </a:t>
            </a:r>
            <a:r>
              <a:rPr lang="ru-RU" b="1" dirty="0">
                <a:latin typeface="Arial Narrow" pitchFamily="34" charset="0"/>
              </a:rPr>
              <a:t>свободный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                 поиск эффективного,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	    отвечающего индивидуальности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	              ребёнка</a:t>
            </a:r>
            <a:r>
              <a:rPr lang="ru-RU" b="1" dirty="0">
                <a:latin typeface="Arial Narrow" pitchFamily="34" charset="0"/>
              </a:rPr>
              <a:t>, подхода </a:t>
            </a:r>
            <a:endParaRPr lang="ru-RU" b="1" dirty="0" smtClean="0">
              <a:latin typeface="Arial Narrow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	                к решению </a:t>
            </a:r>
            <a:r>
              <a:rPr lang="ru-RU" b="1" dirty="0">
                <a:latin typeface="Arial Narrow" pitchFamily="34" charset="0"/>
              </a:rPr>
              <a:t>задачи. </a:t>
            </a:r>
          </a:p>
          <a:p>
            <a:pPr>
              <a:lnSpc>
                <a:spcPct val="120000"/>
              </a:lnSpc>
            </a:pPr>
            <a:endParaRPr lang="ru-RU" b="1" dirty="0">
              <a:latin typeface="Arial Narrow" pitchFamily="34" charset="0"/>
            </a:endParaRPr>
          </a:p>
        </p:txBody>
      </p:sp>
      <p:pic>
        <p:nvPicPr>
          <p:cNvPr id="5" name="Picture 2" descr="http://colnyshko.ru/images/big/4666484448b6921156273a2ece7dfc7d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8092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ru-RU" sz="28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Формирование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у учащихся базовых компетентностей в учебном процессе называется </a:t>
            </a:r>
            <a:r>
              <a:rPr lang="ru-RU" sz="3300" b="1" dirty="0" err="1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компетентностным</a:t>
            </a:r>
            <a:r>
              <a:rPr lang="ru-RU" sz="33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подходом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       Его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специфика состоит в том, что усваиваются не </a:t>
            </a:r>
            <a:r>
              <a:rPr lang="ru-RU" sz="33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“готовые знания”,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кем - то предложенные к усвоению, а </a:t>
            </a:r>
            <a:r>
              <a:rPr lang="ru-RU" sz="3300" b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“прослеживаются условия происхождения данного знания”.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Ученик </a:t>
            </a: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	сам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формирует понятия, необходимые для </a:t>
            </a: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	решения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задач. При таком подходе </a:t>
            </a:r>
            <a:r>
              <a:rPr lang="ru-RU" sz="3300" b="1" dirty="0">
                <a:solidFill>
                  <a:srgbClr val="FE0ED0"/>
                </a:solidFill>
                <a:latin typeface="Arial Narrow" pitchFamily="34" charset="0"/>
                <a:cs typeface="Arial" pitchFamily="34" charset="0"/>
              </a:rPr>
              <a:t>учебная </a:t>
            </a:r>
            <a:r>
              <a:rPr lang="ru-RU" sz="3300" b="1" dirty="0" smtClean="0">
                <a:solidFill>
                  <a:srgbClr val="FE0ED0"/>
                </a:solidFill>
                <a:latin typeface="Arial Narrow" pitchFamily="34" charset="0"/>
                <a:cs typeface="Arial" pitchFamily="34" charset="0"/>
              </a:rPr>
              <a:t>	  деятельность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, периодически приобретая </a:t>
            </a: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	    исследовательский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или </a:t>
            </a: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практико-	   		преобразовательный 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характер, сама </a:t>
            </a:r>
            <a:r>
              <a:rPr lang="ru-RU" sz="3300" b="1" dirty="0" smtClean="0">
                <a:latin typeface="Arial Narrow" pitchFamily="34" charset="0"/>
                <a:cs typeface="Arial" pitchFamily="34" charset="0"/>
              </a:rPr>
              <a:t>  		  </a:t>
            </a:r>
            <a:r>
              <a:rPr lang="ru-RU" sz="33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становится </a:t>
            </a:r>
            <a:r>
              <a:rPr lang="ru-RU" sz="33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предметом усвоения</a:t>
            </a:r>
            <a:r>
              <a:rPr lang="ru-RU" sz="3300" b="1" dirty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44398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Компетентностный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http://luzan.ucoz.ru/animes/975248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24" y="967673"/>
            <a:ext cx="1480831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900igr.net/datas/pedagogika/Sovremennyj-urok-tekhnologii/0009-009-KHarakteristika-sovremennogo-uro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98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Учащийся на современном уроке: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0463"/>
            <a:ext cx="8229600" cy="519112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179388" y="908720"/>
            <a:ext cx="860583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rgbClr val="E7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6" charset="0"/>
              </a:rPr>
              <a:t>Цель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6" charset="0"/>
              </a:rPr>
              <a:t>- </a:t>
            </a:r>
            <a:r>
              <a:rPr lang="ru-RU" sz="2800" b="1" dirty="0">
                <a:solidFill>
                  <a:srgbClr val="C00000"/>
                </a:solidFill>
                <a:latin typeface="Times New Roman" pitchFamily="16" charset="0"/>
              </a:rPr>
              <a:t>г</a:t>
            </a:r>
            <a:r>
              <a:rPr lang="ru-RU" sz="2800" b="1" dirty="0">
                <a:solidFill>
                  <a:srgbClr val="CC0000"/>
                </a:solidFill>
                <a:latin typeface="Times New Roman" pitchFamily="16" charset="0"/>
              </a:rPr>
              <a:t>отовность к саморазвитию</a:t>
            </a: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179388" y="1738313"/>
            <a:ext cx="8605837" cy="611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50000">
                <a:srgbClr val="FFFFF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самостоятельно делать выбор</a:t>
            </a:r>
            <a:r>
              <a:rPr lang="ru-RU" sz="2000" b="1" dirty="0">
                <a:latin typeface="Times New Roman" pitchFamily="16" charset="0"/>
              </a:rPr>
              <a:t>, адекватный своим способностям</a:t>
            </a: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179388" y="2493963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57000"/>
                </a:srgbClr>
              </a:gs>
              <a:gs pos="50000">
                <a:srgbClr val="FFF2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ставить перед собой цель</a:t>
            </a:r>
            <a:r>
              <a:rPr lang="ru-RU" sz="2000" b="1" dirty="0">
                <a:latin typeface="Times New Roman" pitchFamily="16" charset="0"/>
              </a:rPr>
              <a:t>, принимать решение</a:t>
            </a: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179388" y="3286125"/>
            <a:ext cx="85693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ECFFEC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самостоятельно находить выход</a:t>
            </a:r>
            <a:r>
              <a:rPr lang="ru-RU" sz="2000" b="1" dirty="0">
                <a:latin typeface="Times New Roman" pitchFamily="16" charset="0"/>
              </a:rPr>
              <a:t> в нестандартной ситуации</a:t>
            </a:r>
          </a:p>
        </p:txBody>
      </p:sp>
      <p:sp>
        <p:nvSpPr>
          <p:cNvPr id="136203" name="AutoShape 11"/>
          <p:cNvSpPr>
            <a:spLocks noChangeArrowheads="1"/>
          </p:cNvSpPr>
          <p:nvPr/>
        </p:nvSpPr>
        <p:spPr bwMode="auto">
          <a:xfrm>
            <a:off x="179388" y="4078288"/>
            <a:ext cx="856932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ECF9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проконтролировать себя</a:t>
            </a:r>
            <a:r>
              <a:rPr lang="ru-RU" sz="2000" b="1" dirty="0">
                <a:latin typeface="Times New Roman" pitchFamily="16" charset="0"/>
              </a:rPr>
              <a:t>, свои собственные действия</a:t>
            </a:r>
          </a:p>
        </p:txBody>
      </p:sp>
      <p:sp>
        <p:nvSpPr>
          <p:cNvPr id="136204" name="AutoShape 12"/>
          <p:cNvSpPr>
            <a:spLocks noChangeArrowheads="1"/>
          </p:cNvSpPr>
          <p:nvPr/>
        </p:nvSpPr>
        <p:spPr bwMode="auto">
          <a:xfrm>
            <a:off x="179388" y="4870450"/>
            <a:ext cx="8569325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50000">
                <a:srgbClr val="FFFAE7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адекватно оценить свои действия</a:t>
            </a:r>
            <a:r>
              <a:rPr lang="ru-RU" sz="2000" b="1" dirty="0">
                <a:latin typeface="Times New Roman" pitchFamily="16" charset="0"/>
              </a:rPr>
              <a:t>, выявить и скорректировать возникшие затруднения</a:t>
            </a:r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179388" y="5734050"/>
            <a:ext cx="85693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2F2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согласовывать</a:t>
            </a:r>
            <a:r>
              <a:rPr lang="ru-RU" sz="2000" b="1" dirty="0">
                <a:latin typeface="Times New Roman" pitchFamily="16" charset="0"/>
              </a:rPr>
              <a:t> свою позицию с другими людьми,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общаться</a:t>
            </a:r>
            <a:r>
              <a:rPr lang="ru-RU" sz="2000" b="1" dirty="0">
                <a:latin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6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  <p:bldP spid="136196" grpId="0" animBg="1"/>
      <p:bldP spid="136197" grpId="0" animBg="1"/>
      <p:bldP spid="136198" grpId="0" animBg="1"/>
      <p:bldP spid="136199" grpId="0" animBg="1"/>
      <p:bldP spid="136203" grpId="0" animBg="1"/>
      <p:bldP spid="136204" grpId="0" animBg="1"/>
      <p:bldP spid="1362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3529" y="332656"/>
          <a:ext cx="8496944" cy="6264695"/>
        </p:xfrm>
        <a:graphic>
          <a:graphicData uri="http://schemas.openxmlformats.org/drawingml/2006/table">
            <a:tbl>
              <a:tblPr/>
              <a:tblGrid>
                <a:gridCol w="1863365"/>
                <a:gridCol w="3354057"/>
                <a:gridCol w="3279522"/>
              </a:tblGrid>
              <a:tr h="258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Оценивание </a:t>
                      </a:r>
                      <a:r>
                        <a:rPr lang="ru-RU" sz="1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1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060848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падении чего принято загадывать желание?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a</a:t>
            </a:r>
            <a:r>
              <a:rPr lang="ru-RU" sz="3200" b="1" dirty="0" smtClean="0"/>
              <a:t>) Температуры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b</a:t>
            </a:r>
            <a:r>
              <a:rPr lang="ru-RU" sz="3200" b="1" dirty="0" smtClean="0"/>
              <a:t>) Дисциплины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c</a:t>
            </a:r>
            <a:r>
              <a:rPr lang="ru-RU" sz="3200" b="1" dirty="0" smtClean="0"/>
              <a:t>) Звезды</a:t>
            </a:r>
            <a:br>
              <a:rPr lang="ru-RU" sz="3200" b="1" dirty="0" smtClean="0"/>
            </a:br>
            <a:r>
              <a:rPr lang="ru-RU" sz="3200" b="1" dirty="0" smtClean="0"/>
              <a:t>    </a:t>
            </a:r>
            <a:r>
              <a:rPr lang="ru-RU" sz="3200" b="1" dirty="0" err="1" smtClean="0"/>
              <a:t>d</a:t>
            </a:r>
            <a:r>
              <a:rPr lang="ru-RU" sz="3200" b="1" dirty="0" smtClean="0"/>
              <a:t>) Курса рубля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063"/>
            <a:ext cx="7056784" cy="14700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060848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1. Истина рождается в:</a:t>
            </a:r>
          </a:p>
          <a:p>
            <a:r>
              <a:rPr lang="ru-RU" sz="3200" b="1" dirty="0" smtClean="0"/>
              <a:t>		а</a:t>
            </a:r>
            <a:r>
              <a:rPr lang="ru-RU" sz="3200" b="1" dirty="0"/>
              <a:t>) почках; </a:t>
            </a:r>
            <a:br>
              <a:rPr lang="ru-RU" sz="3200" b="1" dirty="0"/>
            </a:br>
            <a:r>
              <a:rPr lang="ru-RU" sz="3200" b="1" dirty="0" smtClean="0"/>
              <a:t>		б</a:t>
            </a:r>
            <a:r>
              <a:rPr lang="ru-RU" sz="3200" b="1" dirty="0"/>
              <a:t>) семенах; </a:t>
            </a:r>
            <a:br>
              <a:rPr lang="ru-RU" sz="3200" b="1" dirty="0"/>
            </a:br>
            <a:r>
              <a:rPr lang="ru-RU" sz="3200" b="1" dirty="0" smtClean="0"/>
              <a:t>		в</a:t>
            </a:r>
            <a:r>
              <a:rPr lang="ru-RU" sz="3200" b="1" dirty="0"/>
              <a:t>) спорах; </a:t>
            </a:r>
            <a:br>
              <a:rPr lang="ru-RU" sz="3200" b="1" dirty="0"/>
            </a:br>
            <a:r>
              <a:rPr lang="ru-RU" sz="3200" b="1" dirty="0" smtClean="0"/>
              <a:t>		г</a:t>
            </a:r>
            <a:r>
              <a:rPr lang="ru-RU" sz="3200" b="1" dirty="0"/>
              <a:t>) побегах.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063"/>
            <a:ext cx="7056784" cy="14700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063"/>
            <a:ext cx="7056784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844824"/>
            <a:ext cx="5112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7. У однояйцевых близнецов один и тот же:</a:t>
            </a:r>
          </a:p>
          <a:p>
            <a:endParaRPr lang="ru-RU" sz="800" b="1" dirty="0"/>
          </a:p>
          <a:p>
            <a:r>
              <a:rPr lang="ru-RU" sz="3200" b="1" dirty="0" smtClean="0"/>
              <a:t>		а</a:t>
            </a:r>
            <a:r>
              <a:rPr lang="ru-RU" sz="3200" b="1" dirty="0"/>
              <a:t>) фенотип; </a:t>
            </a:r>
            <a:br>
              <a:rPr lang="ru-RU" sz="3200" b="1" dirty="0"/>
            </a:br>
            <a:r>
              <a:rPr lang="ru-RU" sz="3200" b="1" dirty="0" smtClean="0"/>
              <a:t>		б</a:t>
            </a:r>
            <a:r>
              <a:rPr lang="ru-RU" sz="3200" b="1" dirty="0"/>
              <a:t>) генотип; </a:t>
            </a:r>
            <a:br>
              <a:rPr lang="ru-RU" sz="3200" b="1" dirty="0"/>
            </a:br>
            <a:r>
              <a:rPr lang="ru-RU" sz="3200" b="1" dirty="0" smtClean="0"/>
              <a:t>		в</a:t>
            </a:r>
            <a:r>
              <a:rPr lang="ru-RU" sz="3200" b="1" dirty="0"/>
              <a:t>) прототип; </a:t>
            </a:r>
            <a:br>
              <a:rPr lang="ru-RU" sz="3200" b="1" dirty="0"/>
            </a:br>
            <a:r>
              <a:rPr lang="ru-RU" sz="3200" b="1" dirty="0" smtClean="0"/>
              <a:t>		г</a:t>
            </a:r>
            <a:r>
              <a:rPr lang="ru-RU" sz="3200" b="1" dirty="0"/>
              <a:t>) архетип</a:t>
            </a:r>
          </a:p>
        </p:txBody>
      </p:sp>
    </p:spTree>
    <p:extLst>
      <p:ext uri="{BB962C8B-B14F-4D97-AF65-F5344CB8AC3E}">
        <p14:creationId xmlns:p14="http://schemas.microsoft.com/office/powerpoint/2010/main" val="2147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7166"/>
            <a:ext cx="8316416" cy="592935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Урок занимает  98%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                учебного времени…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ru-RU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Школьник посещает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              почти 10 000 уроков…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ru-RU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Учитель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в среднем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дает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            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более 25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000уроков…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 Narrow" pitchFamily="34" charset="0"/>
                <a:cs typeface="Arial" pitchFamily="34" charset="0"/>
              </a:rPr>
              <a:t/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 Narrow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056784" cy="936104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772816"/>
            <a:ext cx="6030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8. При описании строения </a:t>
            </a:r>
            <a:r>
              <a:rPr lang="ru-RU" sz="3200" b="1" dirty="0" smtClean="0"/>
              <a:t>	животных </a:t>
            </a:r>
            <a:r>
              <a:rPr lang="ru-RU" sz="3200" b="1" dirty="0"/>
              <a:t>организмов не </a:t>
            </a:r>
            <a:r>
              <a:rPr lang="ru-RU" sz="3200" b="1" dirty="0" smtClean="0"/>
              <a:t>    употребляются </a:t>
            </a:r>
            <a:r>
              <a:rPr lang="ru-RU" sz="3200" b="1" dirty="0"/>
              <a:t>такие термины, как</a:t>
            </a:r>
            <a:r>
              <a:rPr lang="ru-RU" sz="3200" b="1" dirty="0" smtClean="0"/>
              <a:t>:			а</a:t>
            </a:r>
            <a:r>
              <a:rPr lang="ru-RU" sz="3200" b="1" dirty="0"/>
              <a:t>) почка; </a:t>
            </a:r>
            <a:br>
              <a:rPr lang="ru-RU" sz="3200" b="1" dirty="0"/>
            </a:br>
            <a:r>
              <a:rPr lang="ru-RU" sz="3200" b="1" dirty="0" smtClean="0"/>
              <a:t>			б</a:t>
            </a:r>
            <a:r>
              <a:rPr lang="ru-RU" sz="3200" b="1" dirty="0"/>
              <a:t>) семя; </a:t>
            </a:r>
            <a:br>
              <a:rPr lang="ru-RU" sz="3200" b="1" dirty="0"/>
            </a:br>
            <a:r>
              <a:rPr lang="ru-RU" sz="3200" b="1" dirty="0" smtClean="0"/>
              <a:t>			в</a:t>
            </a:r>
            <a:r>
              <a:rPr lang="ru-RU" sz="3200" b="1" dirty="0"/>
              <a:t>) корень; </a:t>
            </a:r>
            <a:br>
              <a:rPr lang="ru-RU" sz="3200" b="1" dirty="0"/>
            </a:br>
            <a:r>
              <a:rPr lang="ru-RU" sz="3200" b="1" dirty="0" smtClean="0"/>
              <a:t>			г</a:t>
            </a:r>
            <a:r>
              <a:rPr lang="ru-RU" sz="3200" b="1" dirty="0"/>
              <a:t>) цветок.</a:t>
            </a:r>
          </a:p>
        </p:txBody>
      </p:sp>
    </p:spTree>
    <p:extLst>
      <p:ext uri="{BB962C8B-B14F-4D97-AF65-F5344CB8AC3E}">
        <p14:creationId xmlns:p14="http://schemas.microsoft.com/office/powerpoint/2010/main" val="23914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 отца Мэри есть пять дочерей:</a:t>
            </a:r>
          </a:p>
          <a:p>
            <a:r>
              <a:rPr lang="ru-RU" sz="3200" b="1" dirty="0"/>
              <a:t>                1. Чача </a:t>
            </a:r>
          </a:p>
          <a:p>
            <a:r>
              <a:rPr lang="ru-RU" sz="3200" b="1" dirty="0"/>
              <a:t>                2. </a:t>
            </a:r>
            <a:r>
              <a:rPr lang="ru-RU" sz="3200" b="1" dirty="0" err="1"/>
              <a:t>Чече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               3. </a:t>
            </a:r>
            <a:r>
              <a:rPr lang="ru-RU" sz="3200" b="1" dirty="0" err="1"/>
              <a:t>Чичи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               4. </a:t>
            </a:r>
            <a:r>
              <a:rPr lang="ru-RU" sz="3200" b="1" dirty="0" err="1" smtClean="0"/>
              <a:t>Чочо</a:t>
            </a:r>
            <a:r>
              <a:rPr lang="ru-RU" sz="3200" b="1" dirty="0" smtClean="0"/>
              <a:t> </a:t>
            </a:r>
            <a:endParaRPr lang="ru-RU" sz="3200" b="1" dirty="0"/>
          </a:p>
          <a:p>
            <a:r>
              <a:rPr lang="ru-RU" sz="3200" b="1" dirty="0"/>
              <a:t>                5. ?</a:t>
            </a:r>
            <a:br>
              <a:rPr lang="ru-RU" sz="3200" b="1" dirty="0"/>
            </a:br>
            <a:r>
              <a:rPr lang="ru-RU" sz="3200" b="1" dirty="0"/>
              <a:t>   Вопрос: Как зовут пятую                                </a:t>
            </a:r>
          </a:p>
          <a:p>
            <a:r>
              <a:rPr lang="ru-RU" sz="3200" b="1" dirty="0"/>
              <a:t>                                            дочь?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063"/>
            <a:ext cx="7056784" cy="14700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 отца Мэри есть пять дочерей:</a:t>
            </a:r>
          </a:p>
          <a:p>
            <a:r>
              <a:rPr lang="ru-RU" sz="3200" b="1" dirty="0"/>
              <a:t>                1. Чача </a:t>
            </a:r>
          </a:p>
          <a:p>
            <a:r>
              <a:rPr lang="ru-RU" sz="3200" b="1" dirty="0"/>
              <a:t>                2. </a:t>
            </a:r>
            <a:r>
              <a:rPr lang="ru-RU" sz="3200" b="1" dirty="0" err="1"/>
              <a:t>Чече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               3. </a:t>
            </a:r>
            <a:r>
              <a:rPr lang="ru-RU" sz="3200" b="1" dirty="0" err="1"/>
              <a:t>Чичи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               4. </a:t>
            </a:r>
            <a:r>
              <a:rPr lang="ru-RU" sz="3200" b="1" dirty="0" err="1"/>
              <a:t>Чочо</a:t>
            </a:r>
            <a:r>
              <a:rPr lang="ru-RU" sz="3200" b="1" dirty="0"/>
              <a:t>. </a:t>
            </a:r>
          </a:p>
          <a:p>
            <a:r>
              <a:rPr lang="ru-RU" sz="3200" b="1" dirty="0"/>
              <a:t>                5. </a:t>
            </a:r>
            <a:r>
              <a:rPr lang="ru-RU" sz="3200" b="1" dirty="0" err="1" smtClean="0">
                <a:solidFill>
                  <a:srgbClr val="FF0000"/>
                </a:solidFill>
              </a:rPr>
              <a:t>Чучу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  Вопрос: Как зовут пятую                                </a:t>
            </a:r>
          </a:p>
          <a:p>
            <a:r>
              <a:rPr lang="ru-RU" sz="3200" b="1" dirty="0"/>
              <a:t>                                            дочь?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063"/>
            <a:ext cx="7056784" cy="14700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 отца Мэри есть пять дочерей:</a:t>
            </a:r>
          </a:p>
          <a:p>
            <a:r>
              <a:rPr lang="ru-RU" sz="3200" b="1" dirty="0"/>
              <a:t>                1. Чача </a:t>
            </a:r>
          </a:p>
          <a:p>
            <a:r>
              <a:rPr lang="ru-RU" sz="3200" b="1" dirty="0"/>
              <a:t>                2. </a:t>
            </a:r>
            <a:r>
              <a:rPr lang="ru-RU" sz="3200" b="1" dirty="0" err="1"/>
              <a:t>Чече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               3. </a:t>
            </a:r>
            <a:r>
              <a:rPr lang="ru-RU" sz="3200" b="1" dirty="0" err="1"/>
              <a:t>Чичи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                4. </a:t>
            </a:r>
            <a:r>
              <a:rPr lang="ru-RU" sz="3200" b="1" dirty="0" err="1" smtClean="0"/>
              <a:t>Чочо</a:t>
            </a:r>
            <a:r>
              <a:rPr lang="ru-RU" sz="3200" b="1" dirty="0" smtClean="0"/>
              <a:t> </a:t>
            </a:r>
            <a:endParaRPr lang="ru-RU" sz="3200" b="1" dirty="0"/>
          </a:p>
          <a:p>
            <a:r>
              <a:rPr lang="ru-RU" sz="3200" b="1" dirty="0"/>
              <a:t>                5. </a:t>
            </a:r>
            <a:r>
              <a:rPr lang="ru-RU" sz="3200" b="1" dirty="0" smtClean="0">
                <a:solidFill>
                  <a:srgbClr val="FF0000"/>
                </a:solidFill>
              </a:rPr>
              <a:t>Мэри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  Вопрос: Как зовут пятую                                </a:t>
            </a:r>
          </a:p>
          <a:p>
            <a:r>
              <a:rPr lang="ru-RU" sz="3200" b="1" dirty="0"/>
              <a:t>                                            дочь?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692063"/>
            <a:ext cx="7056784" cy="14700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шутку, и в серьёз…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CC0000"/>
                </a:solidFill>
              </a:rPr>
              <a:t>Учебная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413"/>
            <a:ext cx="8208144" cy="511333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- </a:t>
            </a:r>
            <a:r>
              <a:rPr lang="ru-RU" sz="2800" b="1" dirty="0">
                <a:latin typeface="Arial Narrow" pitchFamily="34" charset="0"/>
              </a:rPr>
              <a:t>это деятельность ученика, связанная, с одной стороны, </a:t>
            </a: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с освоением культурных ценностей общества </a:t>
            </a:r>
            <a:r>
              <a:rPr lang="ru-RU" sz="2800" b="1" dirty="0">
                <a:latin typeface="Arial Narrow" pitchFamily="34" charset="0"/>
              </a:rPr>
              <a:t>(предметных, </a:t>
            </a:r>
            <a:r>
              <a:rPr lang="ru-RU" sz="2800" b="1" dirty="0" err="1">
                <a:latin typeface="Arial Narrow" pitchFamily="34" charset="0"/>
              </a:rPr>
              <a:t>надпредметных</a:t>
            </a:r>
            <a:r>
              <a:rPr lang="ru-RU" sz="2800" b="1" dirty="0">
                <a:latin typeface="Arial Narrow" pitchFamily="34" charset="0"/>
              </a:rPr>
              <a:t> и метапредметных знаний, умений и навыков),</a:t>
            </a: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latin typeface="Arial Narrow" pitchFamily="34" charset="0"/>
              </a:rPr>
              <a:t>а с другой </a:t>
            </a:r>
            <a:r>
              <a:rPr lang="ru-RU" sz="2800" b="1" dirty="0" smtClean="0">
                <a:latin typeface="Arial Narrow" pitchFamily="34" charset="0"/>
              </a:rPr>
              <a:t>– </a:t>
            </a:r>
          </a:p>
          <a:p>
            <a:pPr marL="0" indent="0" algn="just">
              <a:buFontTx/>
              <a:buNone/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с </a:t>
            </a: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формированием способностей к </a:t>
            </a:r>
            <a:r>
              <a:rPr lang="ru-RU" sz="2800" b="1" dirty="0" err="1" smtClean="0">
                <a:solidFill>
                  <a:srgbClr val="CC0000"/>
                </a:solidFill>
                <a:latin typeface="Arial Narrow" pitchFamily="34" charset="0"/>
              </a:rPr>
              <a:t>самоизменению</a:t>
            </a: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и </a:t>
            </a:r>
            <a:r>
              <a:rPr 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	рефлексии</a:t>
            </a:r>
            <a:r>
              <a:rPr lang="ru-RU" sz="2800" b="1" dirty="0">
                <a:solidFill>
                  <a:srgbClr val="CC0000"/>
                </a:solidFill>
                <a:latin typeface="Arial Narrow" pitchFamily="34" charset="0"/>
              </a:rPr>
              <a:t>,</a:t>
            </a:r>
            <a:r>
              <a:rPr lang="ru-RU" sz="2800" b="1" dirty="0">
                <a:latin typeface="Arial Narrow" pitchFamily="34" charset="0"/>
              </a:rPr>
              <a:t> обеспечивающих адекватное </a:t>
            </a:r>
            <a:r>
              <a:rPr lang="ru-RU" sz="2800" b="1" dirty="0" smtClean="0">
                <a:latin typeface="Arial Narrow" pitchFamily="34" charset="0"/>
              </a:rPr>
              <a:t> 	самоопределение </a:t>
            </a:r>
            <a:r>
              <a:rPr lang="ru-RU" sz="2800" b="1" dirty="0">
                <a:latin typeface="Arial Narrow" pitchFamily="34" charset="0"/>
              </a:rPr>
              <a:t>и успешную самореализацию </a:t>
            </a:r>
            <a:r>
              <a:rPr lang="ru-RU" sz="2800" b="1" dirty="0" smtClean="0">
                <a:latin typeface="Arial Narrow" pitchFamily="34" charset="0"/>
              </a:rPr>
              <a:t>	   человека </a:t>
            </a:r>
            <a:r>
              <a:rPr lang="ru-RU" sz="2800" b="1" dirty="0">
                <a:latin typeface="Arial Narrow" pitchFamily="34" charset="0"/>
              </a:rPr>
              <a:t>в жизни.</a:t>
            </a:r>
          </a:p>
          <a:p>
            <a:pPr>
              <a:defRPr/>
            </a:pPr>
            <a:endParaRPr lang="ru-RU" b="1" dirty="0"/>
          </a:p>
        </p:txBody>
      </p:sp>
      <p:pic>
        <p:nvPicPr>
          <p:cNvPr id="4" name="Picture 4" descr="Математика дается сложно мальчик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376264" cy="19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85090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CC0000"/>
                </a:solidFill>
              </a:rPr>
              <a:t>Структура учебной деятельности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95536" y="1125538"/>
            <a:ext cx="8291264" cy="5000625"/>
          </a:xfrm>
        </p:spPr>
        <p:txBody>
          <a:bodyPr/>
          <a:lstStyle/>
          <a:p>
            <a:r>
              <a:rPr lang="ru-RU" altLang="ru-RU" b="1" dirty="0" smtClean="0">
                <a:latin typeface="Arial Narrow" pitchFamily="34" charset="0"/>
              </a:rPr>
              <a:t>мотивация</a:t>
            </a:r>
          </a:p>
          <a:p>
            <a:r>
              <a:rPr lang="ru-RU" altLang="ru-RU" b="1" dirty="0" smtClean="0">
                <a:latin typeface="Arial Narrow" pitchFamily="34" charset="0"/>
              </a:rPr>
              <a:t>учебные задачи в определенных ситуациях </a:t>
            </a:r>
          </a:p>
          <a:p>
            <a:pPr marL="0" indent="0">
              <a:buNone/>
            </a:pPr>
            <a:r>
              <a:rPr lang="ru-RU" altLang="ru-RU" b="1" dirty="0">
                <a:latin typeface="Arial Narrow" pitchFamily="34" charset="0"/>
              </a:rPr>
              <a:t> </a:t>
            </a:r>
            <a:r>
              <a:rPr lang="ru-RU" altLang="ru-RU" b="1" dirty="0" smtClean="0">
                <a:latin typeface="Arial Narrow" pitchFamily="34" charset="0"/>
              </a:rPr>
              <a:t>   в различной форме заданий</a:t>
            </a:r>
          </a:p>
          <a:p>
            <a:r>
              <a:rPr lang="ru-RU" altLang="ru-RU" b="1" dirty="0" smtClean="0">
                <a:latin typeface="Arial Narrow" pitchFamily="34" charset="0"/>
              </a:rPr>
              <a:t> учебные действия и операции</a:t>
            </a:r>
          </a:p>
          <a:p>
            <a:r>
              <a:rPr lang="ru-RU" altLang="ru-RU" b="1" dirty="0" smtClean="0">
                <a:latin typeface="Arial Narrow" pitchFamily="34" charset="0"/>
              </a:rPr>
              <a:t>контроль, переходящий в самоконтроль</a:t>
            </a:r>
          </a:p>
          <a:p>
            <a:pPr lvl="2"/>
            <a:r>
              <a:rPr lang="ru-RU" altLang="ru-RU" sz="3200" b="1" dirty="0" smtClean="0">
                <a:latin typeface="Arial Narrow" pitchFamily="34" charset="0"/>
              </a:rPr>
              <a:t> оценка, переходящая в самооценку</a:t>
            </a:r>
          </a:p>
        </p:txBody>
      </p:sp>
      <p:pic>
        <p:nvPicPr>
          <p:cNvPr id="4" name="Picture 4" descr="http://www.coollady.ru/puc/3/shkola/b/15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04748"/>
            <a:ext cx="3312368" cy="19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Ценность урока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70639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latin typeface="Arial Narrow" pitchFamily="34" charset="0"/>
              </a:rPr>
              <a:t>Реальная ценность урока  -  его результат,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степень усвоения </a:t>
            </a:r>
            <a:r>
              <a:rPr lang="ru-RU" b="1" dirty="0" smtClean="0">
                <a:latin typeface="Arial Narrow" pitchFamily="34" charset="0"/>
              </a:rPr>
              <a:t>материала обучающимися. </a:t>
            </a:r>
          </a:p>
          <a:p>
            <a:pPr eaLnBrk="1" hangingPunct="1"/>
            <a:r>
              <a:rPr lang="ru-RU" b="1" dirty="0" smtClean="0">
                <a:latin typeface="Arial Narrow" pitchFamily="34" charset="0"/>
              </a:rPr>
              <a:t>Какими бы внешними эффектными приемами ни пользовался педагог, но если ребята не усвоили тему, урок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эффективным</a:t>
            </a:r>
            <a:r>
              <a:rPr lang="ru-RU" b="1" dirty="0" smtClean="0">
                <a:latin typeface="Arial Narrow" pitchFamily="34" charset="0"/>
              </a:rPr>
              <a:t> назвать нельзя.</a:t>
            </a:r>
          </a:p>
          <a:p>
            <a:pPr marL="457200" lvl="1" indent="0">
              <a:buNone/>
            </a:pPr>
            <a:r>
              <a:rPr lang="ru-RU" sz="3200" b="1" dirty="0" smtClean="0">
                <a:latin typeface="Arial Narrow" pitchFamily="34" charset="0"/>
              </a:rPr>
              <a:t>      На уроке ребята должны усвоить 	 	    намеченный объем знаний, выработать 	      нужные навыки и умения. </a:t>
            </a:r>
          </a:p>
        </p:txBody>
      </p:sp>
      <p:pic>
        <p:nvPicPr>
          <p:cNvPr id="4" name="Picture 18" descr="Решаем зада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162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015287" cy="914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Гигиенические требования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 уроку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7346950" cy="15407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 Narrow" pitchFamily="34" charset="0"/>
              </a:rPr>
              <a:t>температурный режим;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 Narrow" pitchFamily="34" charset="0"/>
              </a:rPr>
              <a:t>освещенность;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 Narrow" pitchFamily="34" charset="0"/>
              </a:rPr>
              <a:t>критические точки усвоения материала</a:t>
            </a:r>
            <a:r>
              <a:rPr lang="ru-RU" sz="2800" dirty="0" smtClean="0"/>
              <a:t>.</a:t>
            </a:r>
          </a:p>
        </p:txBody>
      </p:sp>
      <p:graphicFrame>
        <p:nvGraphicFramePr>
          <p:cNvPr id="32796" name="Group 2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23528" y="4437112"/>
          <a:ext cx="8498706" cy="2087563"/>
        </p:xfrm>
        <a:graphic>
          <a:graphicData uri="http://schemas.openxmlformats.org/drawingml/2006/table">
            <a:tbl>
              <a:tblPr/>
              <a:tblGrid>
                <a:gridCol w="1837787"/>
                <a:gridCol w="1561021"/>
                <a:gridCol w="1701091"/>
                <a:gridCol w="1699404"/>
                <a:gridCol w="1699403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Время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1 - 4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5-23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24-34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35-45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Усвоение материала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45-60%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70424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КРИЗИСЫ ВНИМАНИЯ</a:t>
            </a:r>
            <a:r>
              <a:rPr lang="ru-RU" dirty="0"/>
              <a:t>: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7" name="Picture 2" descr="Идём в школ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196752"/>
            <a:ext cx="1962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28625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900" b="1" kern="1200" dirty="0">
                <a:ln w="6350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УРОК СЕГОДНЯ</a:t>
            </a:r>
            <a:r>
              <a:rPr lang="ru-RU" sz="4100" b="1" kern="1200" dirty="0">
                <a:ln w="6350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100" b="1" kern="1200" dirty="0">
                <a:ln w="6350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b="1" kern="1200" dirty="0">
                <a:ln w="6350">
                  <a:noFill/>
                </a:ln>
                <a:solidFill>
                  <a:srgbClr val="0070C0"/>
                </a:solidFill>
                <a:latin typeface="Arial Narrow" pitchFamily="34" charset="0"/>
              </a:rPr>
              <a:t>(выводы)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71625"/>
            <a:ext cx="81049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b="1" dirty="0" smtClean="0">
                <a:latin typeface="Arial Narrow" pitchFamily="34" charset="0"/>
              </a:rPr>
              <a:t>1.Это </a:t>
            </a:r>
            <a:r>
              <a:rPr lang="ru-RU" sz="2400" b="1" dirty="0">
                <a:latin typeface="Arial Narrow" pitchFamily="34" charset="0"/>
              </a:rPr>
              <a:t>организованная учителем активная </a:t>
            </a:r>
            <a:endParaRPr lang="ru-RU" sz="2400" b="1" dirty="0" smtClean="0">
              <a:latin typeface="Arial Narrow" pitchFamily="34" charset="0"/>
            </a:endParaRPr>
          </a:p>
          <a:p>
            <a:pPr marL="457200" indent="-457200"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познавательная </a:t>
            </a:r>
            <a:r>
              <a:rPr lang="ru-RU" sz="2400" b="1" dirty="0">
                <a:latin typeface="Arial Narrow" pitchFamily="34" charset="0"/>
              </a:rPr>
              <a:t>деятельность учащихся.</a:t>
            </a:r>
          </a:p>
          <a:p>
            <a:pPr marL="457200" indent="-457200">
              <a:defRPr/>
            </a:pPr>
            <a:r>
              <a:rPr lang="ru-RU" sz="2400" b="1" dirty="0" smtClean="0">
                <a:latin typeface="Arial Narrow" pitchFamily="34" charset="0"/>
              </a:rPr>
              <a:t>2.Это </a:t>
            </a:r>
            <a:r>
              <a:rPr lang="ru-RU" sz="2400" b="1" dirty="0">
                <a:latin typeface="Arial Narrow" pitchFamily="34" charset="0"/>
              </a:rPr>
              <a:t>учебное сотрудничество.</a:t>
            </a: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3.Это </a:t>
            </a:r>
            <a:r>
              <a:rPr lang="ru-RU" sz="2400" b="1" dirty="0">
                <a:latin typeface="Arial Narrow" pitchFamily="34" charset="0"/>
              </a:rPr>
              <a:t>активные и интерактивные формы работы.</a:t>
            </a: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4.Самостоятельность и </a:t>
            </a:r>
            <a:r>
              <a:rPr lang="ru-RU" sz="2400" b="1" dirty="0">
                <a:latin typeface="Arial Narrow" pitchFamily="34" charset="0"/>
              </a:rPr>
              <a:t>самодеятельность ученика (постановка цели урока, определение проблемы урока и </a:t>
            </a:r>
            <a:endParaRPr lang="ru-RU" sz="24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путей </a:t>
            </a:r>
            <a:r>
              <a:rPr lang="ru-RU" sz="2400" b="1" dirty="0">
                <a:latin typeface="Arial Narrow" pitchFamily="34" charset="0"/>
              </a:rPr>
              <a:t>её решения, отбор способов и средств достижения </a:t>
            </a:r>
            <a:r>
              <a:rPr lang="ru-RU" sz="2400" b="1" dirty="0" smtClean="0">
                <a:latin typeface="Arial Narrow" pitchFamily="34" charset="0"/>
              </a:rPr>
              <a:t>	цели</a:t>
            </a:r>
            <a:r>
              <a:rPr lang="ru-RU" sz="2400" b="1" dirty="0">
                <a:latin typeface="Arial Narrow" pitchFamily="34" charset="0"/>
              </a:rPr>
              <a:t>, </a:t>
            </a:r>
            <a:r>
              <a:rPr lang="ru-RU" sz="2400" b="1" dirty="0" smtClean="0">
                <a:latin typeface="Arial Narrow" pitchFamily="34" charset="0"/>
              </a:rPr>
              <a:t>самоанализ </a:t>
            </a:r>
            <a:r>
              <a:rPr lang="ru-RU" sz="2400" b="1" dirty="0">
                <a:latin typeface="Arial Narrow" pitchFamily="34" charset="0"/>
              </a:rPr>
              <a:t>и самоконтроль, самооценка и </a:t>
            </a:r>
            <a:r>
              <a:rPr lang="ru-RU" sz="2400" b="1" dirty="0" smtClean="0">
                <a:latin typeface="Arial Narrow" pitchFamily="34" charset="0"/>
              </a:rPr>
              <a:t>	  	    оценка достигнутых </a:t>
            </a:r>
            <a:r>
              <a:rPr lang="ru-RU" sz="2400" b="1" dirty="0">
                <a:latin typeface="Arial Narrow" pitchFamily="34" charset="0"/>
              </a:rPr>
              <a:t>результатов).</a:t>
            </a:r>
            <a:endParaRPr lang="en-US" sz="2400" b="1" dirty="0">
              <a:latin typeface="Arial Narrow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	      </a:t>
            </a:r>
            <a:r>
              <a:rPr lang="en-US" sz="2400" b="1" dirty="0" smtClean="0">
                <a:latin typeface="Arial Narrow" pitchFamily="34" charset="0"/>
              </a:rPr>
              <a:t>5</a:t>
            </a:r>
            <a:r>
              <a:rPr lang="ru-RU" sz="2400" b="1" dirty="0" smtClean="0">
                <a:latin typeface="Arial Narrow" pitchFamily="34" charset="0"/>
              </a:rPr>
              <a:t>.Это </a:t>
            </a:r>
            <a:r>
              <a:rPr lang="ru-RU" sz="2400" b="1" dirty="0">
                <a:latin typeface="Arial Narrow" pitchFamily="34" charset="0"/>
              </a:rPr>
              <a:t>хорошо спланированная организаторская </a:t>
            </a:r>
            <a:r>
              <a:rPr lang="ru-RU" sz="2400" b="1" dirty="0" smtClean="0">
                <a:latin typeface="Arial Narrow" pitchFamily="34" charset="0"/>
              </a:rPr>
              <a:t>	            роль </a:t>
            </a:r>
            <a:r>
              <a:rPr lang="ru-RU" sz="2400" b="1" dirty="0">
                <a:latin typeface="Arial Narrow" pitchFamily="34" charset="0"/>
              </a:rPr>
              <a:t>учителя (консультант). </a:t>
            </a: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	              6.Это </a:t>
            </a:r>
            <a:r>
              <a:rPr lang="ru-RU" sz="2400" b="1" dirty="0">
                <a:latin typeface="Arial Narrow" pitchFamily="34" charset="0"/>
              </a:rPr>
              <a:t>реализация ТЦУ урока (развитие, </a:t>
            </a:r>
            <a:r>
              <a:rPr lang="ru-RU" sz="2400" b="1" dirty="0" smtClean="0">
                <a:latin typeface="Arial Narrow" pitchFamily="34" charset="0"/>
              </a:rPr>
              <a:t>	    	                    обучение</a:t>
            </a:r>
            <a:r>
              <a:rPr lang="ru-RU" sz="2400" b="1" dirty="0">
                <a:latin typeface="Arial Narrow" pitchFamily="34" charset="0"/>
              </a:rPr>
              <a:t>, воспитание).</a:t>
            </a:r>
          </a:p>
        </p:txBody>
      </p:sp>
      <p:pic>
        <p:nvPicPr>
          <p:cNvPr id="5" name="Picture 24" descr="Информати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357" y="692696"/>
            <a:ext cx="25191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48091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Это урок </a:t>
            </a:r>
            <a:r>
              <a:rPr lang="ru-RU" sz="2800" b="1" dirty="0" smtClean="0">
                <a:latin typeface="Arial Narrow" pitchFamily="34" charset="0"/>
              </a:rPr>
              <a:t>- познание</a:t>
            </a:r>
            <a:r>
              <a:rPr lang="ru-RU" sz="2800" b="1" dirty="0">
                <a:latin typeface="Arial Narrow" pitchFamily="34" charset="0"/>
              </a:rPr>
              <a:t>, открытие, деятельность, противоречие, развитие, рост, ступенька к знанию, самопознание, самореализация, мотивация, интерес, профессионализм, выбор, инициативность, уверенность, потребность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</a:rPr>
              <a:t>Так что же означает современный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урок</a:t>
            </a:r>
            <a:r>
              <a:rPr lang="ru-RU" sz="4000" b="1" dirty="0" smtClean="0">
                <a:latin typeface="Arial Narrow" pitchFamily="34" charset="0"/>
              </a:rPr>
              <a:t>? 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652" y="3817971"/>
            <a:ext cx="1944216" cy="27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6" descr="image42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3817971"/>
            <a:ext cx="2397539" cy="27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Современный урок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99629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</a:rPr>
              <a:t>Если мы будем учить сегодня так,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</a:rPr>
              <a:t> как мы учили вчера, мы украдем </a:t>
            </a:r>
            <a:endParaRPr lang="ru-RU" sz="4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у </a:t>
            </a:r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</a:rPr>
              <a:t>детей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завтра.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     </a:t>
            </a:r>
            <a:r>
              <a:rPr lang="ru-RU" sz="3200" b="1" i="1" dirty="0" smtClean="0">
                <a:latin typeface="Arial Narrow" pitchFamily="34" charset="0"/>
              </a:rPr>
              <a:t>Американский философ</a:t>
            </a:r>
          </a:p>
          <a:p>
            <a:pPr algn="ctr"/>
            <a:r>
              <a:rPr lang="ru-RU" sz="3200" b="1" i="1" dirty="0">
                <a:latin typeface="Arial Narrow" pitchFamily="34" charset="0"/>
              </a:rPr>
              <a:t> </a:t>
            </a:r>
            <a:r>
              <a:rPr lang="ru-RU" sz="3200" b="1" i="1" dirty="0" smtClean="0">
                <a:latin typeface="Arial Narrow" pitchFamily="34" charset="0"/>
              </a:rPr>
              <a:t>                                          Джон </a:t>
            </a:r>
            <a:r>
              <a:rPr lang="ru-RU" sz="3200" b="1" i="1" dirty="0" err="1">
                <a:latin typeface="Arial Narrow" pitchFamily="34" charset="0"/>
              </a:rPr>
              <a:t>Дьюи</a:t>
            </a:r>
            <a:endParaRPr lang="ru-RU" sz="3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396798" y="1189482"/>
            <a:ext cx="8351589" cy="38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endParaRPr lang="ru-RU" sz="2000" b="1" dirty="0"/>
          </a:p>
          <a:p>
            <a:pPr algn="just"/>
            <a:r>
              <a:rPr lang="ru-RU" sz="3600" b="1" dirty="0">
                <a:solidFill>
                  <a:srgbClr val="0070C0"/>
                </a:solidFill>
                <a:latin typeface="Arial Narrow" pitchFamily="34" charset="0"/>
              </a:rPr>
              <a:t>Успешность современного урока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зависит: </a:t>
            </a: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от </a:t>
            </a:r>
            <a:r>
              <a:rPr lang="ru-RU" sz="2800" b="1" dirty="0">
                <a:latin typeface="Arial Narrow" pitchFamily="34" charset="0"/>
              </a:rPr>
              <a:t>личности учителя, его 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профессионализма,</a:t>
            </a:r>
            <a:r>
              <a:rPr lang="ru-RU" sz="3200" b="1" dirty="0">
                <a:latin typeface="Arial Narrow" pitchFamily="34" charset="0"/>
              </a:rPr>
              <a:t> </a:t>
            </a:r>
            <a:endParaRPr lang="ru-RU" sz="3200" b="1" dirty="0" smtClean="0">
              <a:latin typeface="Arial Narrow" pitchFamily="34" charset="0"/>
            </a:endParaRP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современности используемых </a:t>
            </a:r>
            <a:r>
              <a:rPr lang="ru-RU" sz="2800" b="1" dirty="0">
                <a:latin typeface="Arial Narrow" pitchFamily="34" charset="0"/>
              </a:rPr>
              <a:t>им методик, индивидуального подхода к ученикам, использования различных средств ИКТ.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00"/>
                </a:solidFill>
                <a:latin typeface="Arial Narrow" pitchFamily="34" charset="0"/>
              </a:rPr>
              <a:t>Современный </a:t>
            </a:r>
            <a:r>
              <a:rPr lang="ru-RU" sz="4800" b="1" dirty="0">
                <a:solidFill>
                  <a:srgbClr val="CC0000"/>
                </a:solidFill>
                <a:latin typeface="Arial Narrow" pitchFamily="34" charset="0"/>
              </a:rPr>
              <a:t>урок </a:t>
            </a:r>
            <a:r>
              <a:rPr lang="ru-RU" sz="6000" b="1" dirty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6000" b="1" dirty="0">
                <a:solidFill>
                  <a:srgbClr val="CC0000"/>
                </a:solidFill>
                <a:latin typeface="Arial Narrow" pitchFamily="34" charset="0"/>
              </a:rPr>
            </a:br>
            <a:endParaRPr lang="ru-RU" sz="6000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4" name="Picture 2" descr="15197437_7360d942bf7246244ede394ab9b39866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64497"/>
            <a:ext cx="23762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vikafedotova38.ucoz.ru/images/spshkol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10982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Золотые правила учителя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9184" y="1297170"/>
            <a:ext cx="6131414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Умей радоваться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маленьким успехам своих учеников и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сопереживать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их неудачам.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6876" y="2265473"/>
            <a:ext cx="6990432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Не бойся признаться в своем незнании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какого-либо вопроса. Будь вместе с учениками в поиске.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3143250"/>
            <a:ext cx="7567811" cy="10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Будь для детей добрым другом.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Каждый раз, когда тебе захочется командовать или рассердиться, вспомни о своем детстве и съешь мороженое.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5089" y="4398190"/>
            <a:ext cx="691960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Входи в класс с улыбкой.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При встрече загляни каждому в глаза, узнай его настроение и поддержи, если ему грустно.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5589240"/>
            <a:ext cx="6343540" cy="1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Детей можно увлечь только тем, чем увлечен сам.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Пусть на уроках  свершаются открытия. рождается истина, покоряются вершины.</a:t>
            </a:r>
          </a:p>
        </p:txBody>
      </p:sp>
    </p:spTree>
    <p:extLst>
      <p:ext uri="{BB962C8B-B14F-4D97-AF65-F5344CB8AC3E}">
        <p14:creationId xmlns:p14="http://schemas.microsoft.com/office/powerpoint/2010/main" val="26847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38" y="5357813"/>
            <a:ext cx="7000875" cy="11675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4429125"/>
            <a:ext cx="3500437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4429125"/>
            <a:ext cx="3500438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3500438"/>
            <a:ext cx="3500437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900" y="3625674"/>
            <a:ext cx="3500438" cy="1012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Выбор оптимальных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методов обучения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38" y="2571750"/>
            <a:ext cx="3500437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5" y="2571750"/>
            <a:ext cx="3500438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28625"/>
            <a:ext cx="9144000" cy="2143125"/>
          </a:xfrm>
          <a:prstGeom prst="triangl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357827"/>
            <a:ext cx="650085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latin typeface="Arial Narrow" pitchFamily="34" charset="0"/>
              </a:rPr>
              <a:t>Профессионализм учителя </a:t>
            </a:r>
            <a:r>
              <a:rPr lang="ru-RU" sz="2800" b="1" spc="50" dirty="0" smtClean="0">
                <a:ln w="11430"/>
                <a:latin typeface="Arial Narrow" pitchFamily="34" charset="0"/>
              </a:rPr>
              <a:t>и его </a:t>
            </a:r>
            <a:r>
              <a:rPr lang="ru-RU" sz="2800" b="1" spc="50" dirty="0">
                <a:ln w="11430"/>
                <a:latin typeface="Arial Narrow" pitchFamily="34" charset="0"/>
              </a:rPr>
              <a:t>методическая подготовка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39" y="4702166"/>
            <a:ext cx="350043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 smtClean="0">
                <a:ln w="11430"/>
                <a:solidFill>
                  <a:schemeClr val="tx1"/>
                </a:solidFill>
                <a:latin typeface="Arial Narrow" pitchFamily="34" charset="0"/>
              </a:rPr>
              <a:t>Целеполагание</a:t>
            </a:r>
            <a:r>
              <a:rPr lang="ru-RU" sz="20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 и мотивация учения</a:t>
            </a:r>
            <a:endParaRPr lang="ru-RU" sz="2000" b="1" spc="5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4702166"/>
            <a:ext cx="350043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>
                <a:ln w="11430"/>
                <a:solidFill>
                  <a:schemeClr val="tx1"/>
                </a:solidFill>
                <a:latin typeface="Arial Narrow" pitchFamily="34" charset="0"/>
              </a:rPr>
              <a:t>Системно-деятельностный</a:t>
            </a: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подход в обучении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9" y="3648678"/>
            <a:ext cx="350043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Использование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современных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средств обучения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4123" y="2571744"/>
            <a:ext cx="348075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Создание условий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для саморазвития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99" y="2571750"/>
            <a:ext cx="3500413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Анализ учителем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к</a:t>
            </a:r>
            <a:r>
              <a:rPr lang="ru-RU" sz="20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аждого учебного занятия (самоанализ)</a:t>
            </a:r>
            <a:endParaRPr lang="ru-RU" sz="2000" b="1" spc="5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1785926"/>
            <a:ext cx="500489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92D050"/>
                </a:solidFill>
                <a:latin typeface="Arial Narrow" pitchFamily="34" charset="0"/>
              </a:rPr>
              <a:t>СОВРЕМЕННЫЙ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15390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064896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Профессионализм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 Narrow" pitchFamily="34" charset="0"/>
              </a:rPr>
              <a:t>Учитель, его отношение к учебному процессу, его творчество и профессионализм, его желание раскрыть способности каждого ребенка – вот это </a:t>
            </a:r>
            <a:r>
              <a:rPr lang="ru-RU" b="1" dirty="0" smtClean="0">
                <a:latin typeface="Arial Narrow" pitchFamily="34" charset="0"/>
              </a:rPr>
              <a:t>всё </a:t>
            </a:r>
            <a:r>
              <a:rPr lang="ru-RU" b="1" dirty="0">
                <a:latin typeface="Arial Narrow" pitchFamily="34" charset="0"/>
              </a:rPr>
              <a:t>и есть главный ресурс, без которого </a:t>
            </a:r>
            <a:r>
              <a:rPr lang="ru-RU" b="1" dirty="0" smtClean="0">
                <a:latin typeface="Arial Narrow" pitchFamily="34" charset="0"/>
              </a:rPr>
              <a:t>	невозможен современный урок и 	 	   невозможно </a:t>
            </a:r>
            <a:r>
              <a:rPr lang="ru-RU" b="1" dirty="0">
                <a:latin typeface="Arial Narrow" pitchFamily="34" charset="0"/>
              </a:rPr>
              <a:t>воплощение новых </a:t>
            </a:r>
            <a:r>
              <a:rPr lang="ru-RU" b="1" dirty="0" smtClean="0">
                <a:latin typeface="Arial Narrow" pitchFamily="34" charset="0"/>
              </a:rPr>
              <a:t>	  		стандартов </a:t>
            </a:r>
            <a:r>
              <a:rPr lang="ru-RU" b="1" dirty="0">
                <a:latin typeface="Arial Narrow" pitchFamily="34" charset="0"/>
              </a:rPr>
              <a:t>школьного </a:t>
            </a:r>
            <a:r>
              <a:rPr lang="ru-RU" b="1" dirty="0" smtClean="0">
                <a:latin typeface="Arial Narrow" pitchFamily="34" charset="0"/>
              </a:rPr>
              <a:t>			              образования</a:t>
            </a:r>
            <a:r>
              <a:rPr lang="ru-RU" b="1" dirty="0">
                <a:latin typeface="Arial Narrow" pitchFamily="34" charset="0"/>
              </a:rPr>
              <a:t>. 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pic>
        <p:nvPicPr>
          <p:cNvPr id="5" name="Picture 30" descr="Решение задач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48272" cy="17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Школьный компьюте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6916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331641" y="-130382"/>
            <a:ext cx="5904655" cy="66809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latin typeface="Arial Narrow" pitchFamily="34" charset="0"/>
                <a:cs typeface="Arial" pitchFamily="34" charset="0"/>
              </a:rPr>
              <a:t>«</a:t>
            </a:r>
            <a:r>
              <a:rPr lang="ru-RU" sz="4000" b="1" dirty="0">
                <a:latin typeface="Arial Narrow" pitchFamily="34" charset="0"/>
                <a:cs typeface="Arial" pitchFamily="34" charset="0"/>
              </a:rPr>
              <a:t>Качество системы образования не может быть выше уровня работающих в ней учителей»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latin typeface="Arial Narrow" pitchFamily="34" charset="0"/>
                <a:ea typeface="SimSun" pitchFamily="2" charset="-122"/>
              </a:rPr>
              <a:t>               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           </a:t>
            </a:r>
            <a:endParaRPr lang="ru-RU" sz="3200" b="1" dirty="0" smtClean="0">
              <a:solidFill>
                <a:srgbClr val="002060"/>
              </a:solidFill>
              <a:latin typeface="Arial Narrow" pitchFamily="34" charset="0"/>
              <a:cs typeface="Tahoma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	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dirty="0">
              <a:solidFill>
                <a:srgbClr val="002060"/>
              </a:solidFill>
              <a:latin typeface="Arial Narrow" pitchFamily="34" charset="0"/>
              <a:cs typeface="Tahoma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   </a:t>
            </a:r>
            <a: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E9006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331640" y="1010925"/>
            <a:ext cx="6585297" cy="3603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Роль</a:t>
            </a:r>
            <a:r>
              <a:rPr lang="ru-RU" sz="3600" b="1" dirty="0" smtClean="0">
                <a:solidFill>
                  <a:srgbClr val="E9006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хорошего</a:t>
            </a:r>
            <a:r>
              <a:rPr lang="ru-RU" sz="3600" b="1" dirty="0" smtClean="0">
                <a:solidFill>
                  <a:srgbClr val="E9006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учителя</a:t>
            </a:r>
            <a:r>
              <a:rPr lang="ru-RU" sz="3600" b="1" dirty="0" smtClean="0">
                <a:solidFill>
                  <a:srgbClr val="E90062"/>
                </a:solidFill>
                <a:latin typeface="Arial Narrow" pitchFamily="34" charset="0"/>
                <a:cs typeface="Tahoma" pitchFamily="34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в системе образования больше, чем сумма всех других факторов, вместе взятых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E90062"/>
              </a:solidFill>
              <a:latin typeface="Arial Narrow" pitchFamily="34" charset="0"/>
            </a:endParaRPr>
          </a:p>
        </p:txBody>
      </p:sp>
      <p:pic>
        <p:nvPicPr>
          <p:cNvPr id="4" name="Picture 2" descr="http://klub-drug.ru/wp-content/uploads/2011/04/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289" y="3501008"/>
            <a:ext cx="27450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8202" y="1196752"/>
            <a:ext cx="5617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Современный  -</a:t>
            </a:r>
            <a:endParaRPr lang="ru-RU" sz="6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3" y="1772294"/>
            <a:ext cx="763284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отвечающий    на вызовы   времени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780928"/>
            <a:ext cx="72728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Narrow" pitchFamily="34" charset="0"/>
              </a:rPr>
              <a:t>Современный</a:t>
            </a:r>
            <a:r>
              <a:rPr lang="ru-RU" sz="2800" b="1" i="1" dirty="0">
                <a:latin typeface="Arial Narrow" pitchFamily="34" charset="0"/>
              </a:rPr>
              <a:t> - это и совершенно новый, </a:t>
            </a:r>
            <a:endParaRPr lang="ru-RU" sz="2800" b="1" i="1" dirty="0" smtClean="0">
              <a:latin typeface="Arial Narrow" pitchFamily="34" charset="0"/>
            </a:endParaRPr>
          </a:p>
          <a:p>
            <a:r>
              <a:rPr lang="ru-RU" sz="2800" b="1" i="1" dirty="0" smtClean="0">
                <a:latin typeface="Arial Narrow" pitchFamily="34" charset="0"/>
              </a:rPr>
              <a:t>и </a:t>
            </a:r>
            <a:r>
              <a:rPr lang="ru-RU" sz="2800" b="1" i="1" dirty="0">
                <a:latin typeface="Arial Narrow" pitchFamily="34" charset="0"/>
              </a:rPr>
              <a:t>не теряющий связи с прошлым. Одним словом, </a:t>
            </a:r>
            <a:r>
              <a:rPr lang="ru-RU" sz="2800" b="1" i="1" dirty="0" smtClean="0">
                <a:latin typeface="Arial Narrow" pitchFamily="34" charset="0"/>
              </a:rPr>
              <a:t>актуальный, </a:t>
            </a:r>
            <a:r>
              <a:rPr lang="ru-RU" sz="2800" b="1" i="1" dirty="0">
                <a:latin typeface="Arial Narrow" pitchFamily="34" charset="0"/>
              </a:rPr>
              <a:t>имеющий непосредственное </a:t>
            </a:r>
            <a:r>
              <a:rPr lang="ru-RU" sz="2800" b="1" i="1" dirty="0" smtClean="0">
                <a:latin typeface="Arial Narrow" pitchFamily="34" charset="0"/>
              </a:rPr>
              <a:t>  отношение </a:t>
            </a:r>
            <a:r>
              <a:rPr lang="ru-RU" sz="2800" b="1" i="1" dirty="0">
                <a:latin typeface="Arial Narrow" pitchFamily="34" charset="0"/>
              </a:rPr>
              <a:t>к интересам </a:t>
            </a:r>
            <a:r>
              <a:rPr lang="ru-RU" sz="2800" b="1" i="1" dirty="0" smtClean="0">
                <a:latin typeface="Arial Narrow" pitchFamily="34" charset="0"/>
              </a:rPr>
              <a:t>сегодня </a:t>
            </a:r>
            <a:r>
              <a:rPr lang="ru-RU" sz="2800" b="1" i="1" dirty="0">
                <a:latin typeface="Arial Narrow" pitchFamily="34" charset="0"/>
              </a:rPr>
              <a:t>живущего </a:t>
            </a:r>
            <a:r>
              <a:rPr lang="ru-RU" sz="2800" b="1" i="1" dirty="0" smtClean="0">
                <a:latin typeface="Arial Narrow" pitchFamily="34" charset="0"/>
              </a:rPr>
              <a:t> человека</a:t>
            </a:r>
            <a:r>
              <a:rPr lang="ru-RU" sz="2800" b="1" i="1" dirty="0">
                <a:latin typeface="Arial Narrow" pitchFamily="34" charset="0"/>
              </a:rPr>
              <a:t>, насущный, </a:t>
            </a:r>
            <a:r>
              <a:rPr lang="ru-RU" sz="2800" b="1" i="1" dirty="0" smtClean="0">
                <a:latin typeface="Arial Narrow" pitchFamily="34" charset="0"/>
              </a:rPr>
              <a:t> 	проявляющийся </a:t>
            </a:r>
            <a:r>
              <a:rPr lang="ru-RU" sz="2800" b="1" i="1" dirty="0">
                <a:latin typeface="Arial Narrow" pitchFamily="34" charset="0"/>
              </a:rPr>
              <a:t>в </a:t>
            </a:r>
            <a:r>
              <a:rPr lang="ru-RU" sz="2800" b="1" i="1" dirty="0" smtClean="0">
                <a:latin typeface="Arial Narrow" pitchFamily="34" charset="0"/>
              </a:rPr>
              <a:t> действительности </a:t>
            </a:r>
          </a:p>
          <a:p>
            <a:r>
              <a:rPr lang="ru-RU" sz="2800" b="1" i="1" dirty="0" smtClean="0">
                <a:latin typeface="Arial Narrow" pitchFamily="34" charset="0"/>
              </a:rPr>
              <a:t>	    и </a:t>
            </a:r>
            <a:r>
              <a:rPr lang="ru-RU" sz="2800" b="1" i="1" dirty="0">
                <a:latin typeface="Arial Narrow" pitchFamily="34" charset="0"/>
              </a:rPr>
              <a:t>дающий основу для </a:t>
            </a:r>
            <a:r>
              <a:rPr lang="ru-RU" sz="2800" b="1" i="1" dirty="0" smtClean="0">
                <a:latin typeface="Arial Narrow" pitchFamily="34" charset="0"/>
              </a:rPr>
              <a:t>	будущего</a:t>
            </a:r>
            <a:r>
              <a:rPr lang="ru-RU" sz="2800" b="1" i="1" dirty="0">
                <a:latin typeface="Arial Narrow" pitchFamily="34" charset="0"/>
              </a:rPr>
              <a:t>.</a:t>
            </a:r>
            <a:endParaRPr lang="ru-RU" sz="28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современный урок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72728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itchFamily="34" charset="0"/>
              </a:rPr>
              <a:t>В отличие от  традиционного  урока</a:t>
            </a:r>
            <a:r>
              <a:rPr lang="ru-RU" sz="2800" b="1" dirty="0" smtClean="0">
                <a:latin typeface="Arial Narrow" pitchFamily="34" charset="0"/>
              </a:rPr>
              <a:t>, </a:t>
            </a:r>
            <a:r>
              <a:rPr lang="ru-RU" sz="2800" b="1" dirty="0">
                <a:latin typeface="Arial Narrow" pitchFamily="34" charset="0"/>
              </a:rPr>
              <a:t>современный урок – это, прежде всего, урок, направленный на формирование и развитие 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универсальных учебных действий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2800" b="1" dirty="0">
                <a:latin typeface="Arial Narrow" pitchFamily="34" charset="0"/>
              </a:rPr>
              <a:t>(УУД</a:t>
            </a:r>
            <a:r>
              <a:rPr lang="ru-RU" sz="2800" b="1" dirty="0" smtClean="0">
                <a:latin typeface="Arial Narrow" pitchFamily="34" charset="0"/>
              </a:rPr>
              <a:t>), </a:t>
            </a:r>
          </a:p>
          <a:p>
            <a:r>
              <a:rPr lang="ru-RU" sz="2800" b="1" dirty="0" smtClean="0">
                <a:latin typeface="Arial Narrow" pitchFamily="34" charset="0"/>
              </a:rPr>
              <a:t>в том числе </a:t>
            </a:r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</a:rPr>
              <a:t>ключевых компетенций. </a:t>
            </a:r>
            <a:endParaRPr lang="ru-RU" sz="3200" b="1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2800" b="1" dirty="0">
                <a:latin typeface="Arial Narrow" pitchFamily="34" charset="0"/>
              </a:rPr>
              <a:t>Выделяют несколько наиболее важных </a:t>
            </a:r>
            <a:r>
              <a:rPr lang="ru-RU" sz="2800" b="1" dirty="0" smtClean="0">
                <a:latin typeface="Arial Narrow" pitchFamily="34" charset="0"/>
              </a:rPr>
              <a:t>   	аспектов </a:t>
            </a:r>
            <a:r>
              <a:rPr lang="ru-RU" sz="2800" b="1" dirty="0">
                <a:latin typeface="Arial Narrow" pitchFamily="34" charset="0"/>
              </a:rPr>
              <a:t>такого урока.</a:t>
            </a:r>
          </a:p>
        </p:txBody>
      </p:sp>
      <p:pic>
        <p:nvPicPr>
          <p:cNvPr id="5" name="Picture 8" descr="http://priroda.inc.ru/animation/compyt/19compute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12368" cy="24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8064896" cy="8842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Современный урок. Какой он?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/>
              <a:t>    </a:t>
            </a:r>
            <a:r>
              <a:rPr lang="ru-RU" sz="2800" b="1" dirty="0" smtClean="0">
                <a:latin typeface="Arial Narrow" pitchFamily="34" charset="0"/>
              </a:rPr>
              <a:t>Правильно организованный урок. Он предполагает творческую совместную деятельность учителя и ученика по достижению образовательных целей, и результатом такой деятельности является переход урока из образовательной формы в форму самообразования.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/>
              <a:t>                                                                    </a:t>
            </a:r>
            <a:endParaRPr lang="ru-RU" sz="2800" b="1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/>
              <a:t>   </a:t>
            </a:r>
          </a:p>
        </p:txBody>
      </p:sp>
      <p:pic>
        <p:nvPicPr>
          <p:cNvPr id="4" name="Picture 16" descr="http://s44.radikal.ru/i105/1208/dc/31f18f993c3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824536" cy="26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9" y="0"/>
            <a:ext cx="835317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 образовательных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стандартов -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базовых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компетентностей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современного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человека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000" b="1" dirty="0">
                <a:latin typeface="Arial Narrow" pitchFamily="34" charset="0"/>
              </a:rPr>
              <a:t>Социальная компетентность – способность действовать в социуме с учётом позиций других людей.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 b="1" dirty="0">
                <a:latin typeface="Arial Narrow" pitchFamily="34" charset="0"/>
              </a:rPr>
              <a:t>Коммуникативная компетентность – способность вступать в коммуникацию с целью быть понятым.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 b="1" dirty="0">
                <a:latin typeface="Arial Narrow" pitchFamily="34" charset="0"/>
              </a:rPr>
              <a:t>Предметная компетентность – способность анализировать и действовать с позиции отдельных областей человеческой культуры.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 b="1" dirty="0">
                <a:latin typeface="Arial Narrow" pitchFamily="34" charset="0"/>
              </a:rPr>
              <a:t>Информационная компетентность – способность владеть информационными технологиями, работать </a:t>
            </a:r>
            <a:r>
              <a:rPr lang="ru-RU" sz="2000" b="1" dirty="0" smtClean="0">
                <a:latin typeface="Arial Narrow" pitchFamily="34" charset="0"/>
              </a:rPr>
              <a:t>с информацией.</a:t>
            </a:r>
            <a:endParaRPr lang="ru-RU" sz="2000" b="1" dirty="0">
              <a:latin typeface="Arial Narrow" pitchFamily="34" charset="0"/>
            </a:endParaRPr>
          </a:p>
          <a:p>
            <a:pPr lvl="4">
              <a:buFontTx/>
              <a:buBlip>
                <a:blip r:embed="rId3"/>
              </a:buBlip>
            </a:pPr>
            <a:r>
              <a:rPr lang="ru-RU" sz="2000" b="1" dirty="0" smtClean="0">
                <a:latin typeface="Arial Narrow" pitchFamily="34" charset="0"/>
              </a:rPr>
              <a:t>Нравственная </a:t>
            </a:r>
            <a:r>
              <a:rPr lang="ru-RU" sz="2000" b="1" dirty="0">
                <a:latin typeface="Arial Narrow" pitchFamily="34" charset="0"/>
              </a:rPr>
              <a:t>компетентность – готовность, способность жить по традиционным нравственным законам.</a:t>
            </a:r>
          </a:p>
          <a:p>
            <a:pPr lvl="4">
              <a:spcBef>
                <a:spcPct val="50000"/>
              </a:spcBef>
              <a:buFontTx/>
              <a:buBlip>
                <a:blip r:embed="rId3"/>
              </a:buBlip>
            </a:pPr>
            <a:endParaRPr lang="ru-RU" sz="2000" dirty="0">
              <a:latin typeface="Arial" pitchFamily="34" charset="0"/>
            </a:endParaRPr>
          </a:p>
        </p:txBody>
      </p:sp>
      <p:pic>
        <p:nvPicPr>
          <p:cNvPr id="4" name="Picture 2" descr="http://director.edu54.ru/sites/default/files/userfiles/image/bloknotik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45" y="4509120"/>
            <a:ext cx="15841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677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  <a:latin typeface="Arial Narrow" pitchFamily="34" charset="0"/>
              </a:rPr>
              <a:t>Методологическая </a:t>
            </a:r>
            <a:r>
              <a:rPr lang="ru-RU" sz="4800" b="1" dirty="0">
                <a:solidFill>
                  <a:srgbClr val="CC0000"/>
                </a:solidFill>
                <a:latin typeface="Arial Narrow" pitchFamily="34" charset="0"/>
              </a:rPr>
              <a:t>основа </a:t>
            </a:r>
            <a:br>
              <a:rPr lang="ru-RU" sz="4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4800" b="1" dirty="0">
                <a:solidFill>
                  <a:srgbClr val="CC0000"/>
                </a:solidFill>
                <a:latin typeface="Arial Narrow" pitchFamily="34" charset="0"/>
              </a:rPr>
              <a:t>ФГОС </a:t>
            </a:r>
            <a:r>
              <a:rPr lang="ru-RU" sz="4800" b="1" dirty="0" smtClean="0">
                <a:solidFill>
                  <a:srgbClr val="CC0000"/>
                </a:solidFill>
                <a:latin typeface="Arial Narrow" pitchFamily="34" charset="0"/>
              </a:rPr>
              <a:t>НОО и ООО </a:t>
            </a:r>
            <a:endParaRPr lang="ru-RU" sz="4800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6" y="4411176"/>
            <a:ext cx="315113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 rot="19584168">
            <a:off x="5508104" y="19465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70856">
            <a:off x="3203848" y="19465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2976864"/>
            <a:ext cx="3960440" cy="1244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400" b="1" dirty="0">
                <a:latin typeface="Arial Narrow" pitchFamily="34" charset="0"/>
              </a:rPr>
              <a:t>системно – </a:t>
            </a:r>
            <a:r>
              <a:rPr lang="ru-RU" sz="2400" b="1" dirty="0" err="1">
                <a:latin typeface="Arial Narrow" pitchFamily="34" charset="0"/>
              </a:rPr>
              <a:t>деятельностный</a:t>
            </a:r>
            <a:r>
              <a:rPr lang="ru-RU" sz="2400" b="1" dirty="0">
                <a:latin typeface="Arial Narrow" pitchFamily="34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2400" b="1" dirty="0">
                <a:latin typeface="Arial Narrow" pitchFamily="34" charset="0"/>
              </a:rPr>
              <a:t>подход</a:t>
            </a:r>
          </a:p>
        </p:txBody>
      </p:sp>
      <p:sp>
        <p:nvSpPr>
          <p:cNvPr id="10" name="Овал 9"/>
          <p:cNvSpPr/>
          <p:nvPr/>
        </p:nvSpPr>
        <p:spPr>
          <a:xfrm>
            <a:off x="4741168" y="2977308"/>
            <a:ext cx="3960440" cy="1244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400" b="1" dirty="0" err="1">
                <a:latin typeface="Arial Narrow" pitchFamily="34" charset="0"/>
              </a:rPr>
              <a:t>компетентностный</a:t>
            </a:r>
            <a:r>
              <a:rPr lang="ru-RU" sz="2400" b="1" dirty="0">
                <a:latin typeface="Arial Narrow" pitchFamily="34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2400" b="1" dirty="0">
                <a:latin typeface="Arial Narrow" pitchFamily="34" charset="0"/>
              </a:rPr>
              <a:t>подход</a:t>
            </a:r>
          </a:p>
        </p:txBody>
      </p:sp>
      <p:pic>
        <p:nvPicPr>
          <p:cNvPr id="8" name="Picture 10" descr="http://school-box.ru/images/stories/oprosi/shablony-dlya-prezentaziy-powerpoint-1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1176"/>
            <a:ext cx="34289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Системно – </a:t>
            </a:r>
            <a:r>
              <a:rPr lang="ru-RU" b="1" dirty="0" err="1">
                <a:solidFill>
                  <a:srgbClr val="CC0000"/>
                </a:solidFill>
              </a:rPr>
              <a:t>деятельностный</a:t>
            </a:r>
            <a:r>
              <a:rPr lang="ru-RU" b="1" dirty="0">
                <a:solidFill>
                  <a:srgbClr val="CC0000"/>
                </a:solidFill>
              </a:rPr>
              <a:t> подход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Самое </a:t>
            </a:r>
            <a:r>
              <a:rPr lang="ru-RU" sz="2800" b="1" dirty="0">
                <a:latin typeface="Arial Narrow" pitchFamily="34" charset="0"/>
              </a:rPr>
              <a:t>страшное в школе – это ничего не делать шесть уроков подряд в </a:t>
            </a:r>
            <a:r>
              <a:rPr lang="ru-RU" sz="2800" b="1" dirty="0" smtClean="0">
                <a:latin typeface="Arial Narrow" pitchFamily="34" charset="0"/>
              </a:rPr>
              <a:t>течение 9 или </a:t>
            </a:r>
            <a:r>
              <a:rPr lang="ru-RU" sz="2800" b="1" dirty="0">
                <a:latin typeface="Arial Narrow" pitchFamily="34" charset="0"/>
              </a:rPr>
              <a:t>11 лет, просто тихо сидеть и что-то фиксировать. Такие ученики не умеют работать, а могут только брать </a:t>
            </a:r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     (</a:t>
            </a:r>
            <a:r>
              <a:rPr lang="ru-RU" sz="2800" b="1" dirty="0">
                <a:latin typeface="Arial Narrow" pitchFamily="34" charset="0"/>
              </a:rPr>
              <a:t>или отнимать).</a:t>
            </a:r>
            <a:endParaRPr lang="ru-RU" sz="2800" b="1" dirty="0"/>
          </a:p>
        </p:txBody>
      </p:sp>
      <p:pic>
        <p:nvPicPr>
          <p:cNvPr id="4" name="Picture 12" descr="http://fantasyfusing.ru/uphaq/prezentaciya_parkovaya_kultura_4237_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271010" cy="16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://s018.radikal.ru/i527/1208/d1/13b54681cec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592288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1287</Words>
  <Application>Microsoft Office PowerPoint</Application>
  <PresentationFormat>Экран (4:3)</PresentationFormat>
  <Paragraphs>216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Урок занимает  98%                    учебного времени…  Школьник посещает                  почти 10 000 уроков…  Учитель в среднем дает                более 25 000уроков…    </vt:lpstr>
      <vt:lpstr>Современный урок</vt:lpstr>
      <vt:lpstr>Презентация PowerPoint</vt:lpstr>
      <vt:lpstr>современный урок</vt:lpstr>
      <vt:lpstr>Современный урок. Какой он?</vt:lpstr>
      <vt:lpstr>Презентация PowerPoint</vt:lpstr>
      <vt:lpstr>Методологическая основа  ФГОС НОО и ООО </vt:lpstr>
      <vt:lpstr>Системно – деятельностный подход</vt:lpstr>
      <vt:lpstr>Системно – деятельностный подход</vt:lpstr>
      <vt:lpstr>Деятельностный подход</vt:lpstr>
      <vt:lpstr> Деятельностный   подход   на   уроках осуществляется через: </vt:lpstr>
      <vt:lpstr>Презентация PowerPoint</vt:lpstr>
      <vt:lpstr>Презентация PowerPoint</vt:lpstr>
      <vt:lpstr>Учащийся на современном уроке:</vt:lpstr>
      <vt:lpstr>Презентация PowerPoint</vt:lpstr>
      <vt:lpstr>и в шутку, и в серьёз…</vt:lpstr>
      <vt:lpstr>и в шутку, и в серьёз…</vt:lpstr>
      <vt:lpstr>и в шутку, и в серьёз…</vt:lpstr>
      <vt:lpstr>и в шутку, и в серьёз…</vt:lpstr>
      <vt:lpstr>и в шутку, и в серьёз…</vt:lpstr>
      <vt:lpstr>и в шутку, и в серьёз…</vt:lpstr>
      <vt:lpstr>и в шутку, и в серьёз…</vt:lpstr>
      <vt:lpstr>Учебная деятельность</vt:lpstr>
      <vt:lpstr>Структура учебной деятельности</vt:lpstr>
      <vt:lpstr>Ценность урока</vt:lpstr>
      <vt:lpstr>Гигиенические требования  к уроку</vt:lpstr>
      <vt:lpstr>УРОК СЕГОДНЯ (выводы)</vt:lpstr>
      <vt:lpstr>Презентация PowerPoint</vt:lpstr>
      <vt:lpstr>Презентация PowerPoint</vt:lpstr>
      <vt:lpstr>Золотые правила учителя</vt:lpstr>
      <vt:lpstr>Презентация PowerPoint</vt:lpstr>
      <vt:lpstr>Профессионализм учителя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433</cp:revision>
  <dcterms:created xsi:type="dcterms:W3CDTF">2013-08-17T08:34:50Z</dcterms:created>
  <dcterms:modified xsi:type="dcterms:W3CDTF">2021-01-02T16:52:51Z</dcterms:modified>
</cp:coreProperties>
</file>