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81" r:id="rId3"/>
    <p:sldId id="266" r:id="rId4"/>
    <p:sldId id="267" r:id="rId5"/>
    <p:sldId id="268" r:id="rId6"/>
    <p:sldId id="272" r:id="rId7"/>
    <p:sldId id="275" r:id="rId8"/>
    <p:sldId id="276" r:id="rId9"/>
    <p:sldId id="261"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108"/>
      </p:cViewPr>
      <p:guideLst>
        <p:guide orient="horz" pos="2160"/>
        <p:guide pos="2880"/>
      </p:guideLst>
    </p:cSldViewPr>
  </p:slideViewPr>
  <p:notesTextViewPr>
    <p:cViewPr>
      <p:scale>
        <a:sx n="1" d="1"/>
        <a:sy n="1" d="1"/>
      </p:scale>
      <p:origin x="0" y="0"/>
    </p:cViewPr>
  </p:notesTextViewPr>
  <p:sorterViewPr>
    <p:cViewPr>
      <p:scale>
        <a:sx n="100" d="100"/>
        <a:sy n="100" d="100"/>
      </p:scale>
      <p:origin x="0" y="55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F00E249-D7BE-4780-AF81-AE624BEA7FED}" type="datetimeFigureOut">
              <a:rPr lang="ru-RU" smtClean="0"/>
              <a:t>14.10.2019</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0B5ED3FF-9CE6-41C5-B324-6A43ED79B9E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00E249-D7BE-4780-AF81-AE624BEA7FED}" type="datetimeFigureOut">
              <a:rPr lang="ru-RU" smtClean="0"/>
              <a:t>14.10.2019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B5ED3FF-9CE6-41C5-B324-6A43ED79B9E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00E249-D7BE-4780-AF81-AE624BEA7FED}" type="datetimeFigureOut">
              <a:rPr lang="ru-RU" smtClean="0"/>
              <a:t>14.10.2019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B5ED3FF-9CE6-41C5-B324-6A43ED79B9E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00E249-D7BE-4780-AF81-AE624BEA7FED}" type="datetimeFigureOut">
              <a:rPr lang="ru-RU" smtClean="0"/>
              <a:t>14.10.2019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B5ED3FF-9CE6-41C5-B324-6A43ED79B9E5}"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F00E249-D7BE-4780-AF81-AE624BEA7FED}" type="datetimeFigureOut">
              <a:rPr lang="ru-RU" smtClean="0"/>
              <a:t>14.10.2019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B5ED3FF-9CE6-41C5-B324-6A43ED79B9E5}"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F00E249-D7BE-4780-AF81-AE624BEA7FED}" type="datetimeFigureOut">
              <a:rPr lang="ru-RU" smtClean="0"/>
              <a:t>14.10.2019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B5ED3FF-9CE6-41C5-B324-6A43ED79B9E5}"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F00E249-D7BE-4780-AF81-AE624BEA7FED}" type="datetimeFigureOut">
              <a:rPr lang="ru-RU" smtClean="0"/>
              <a:t>14.10.2019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B5ED3FF-9CE6-41C5-B324-6A43ED79B9E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F00E249-D7BE-4780-AF81-AE624BEA7FED}" type="datetimeFigureOut">
              <a:rPr lang="ru-RU" smtClean="0"/>
              <a:t>14.10.2019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B5ED3FF-9CE6-41C5-B324-6A43ED79B9E5}"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F00E249-D7BE-4780-AF81-AE624BEA7FED}" type="datetimeFigureOut">
              <a:rPr lang="ru-RU" smtClean="0"/>
              <a:t>14.10.2019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B5ED3FF-9CE6-41C5-B324-6A43ED79B9E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6F00E249-D7BE-4780-AF81-AE624BEA7FED}" type="datetimeFigureOut">
              <a:rPr lang="ru-RU" smtClean="0"/>
              <a:t>14.10.2019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B5ED3FF-9CE6-41C5-B324-6A43ED79B9E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F00E249-D7BE-4780-AF81-AE624BEA7FED}" type="datetimeFigureOut">
              <a:rPr lang="ru-RU" smtClean="0"/>
              <a:t>14.10.2019</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0B5ED3FF-9CE6-41C5-B324-6A43ED79B9E5}"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F00E249-D7BE-4780-AF81-AE624BEA7FED}" type="datetimeFigureOut">
              <a:rPr lang="ru-RU" smtClean="0"/>
              <a:t>14.10.2019</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5ED3FF-9CE6-41C5-B324-6A43ED79B9E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00808"/>
            <a:ext cx="7772400" cy="648072"/>
          </a:xfrm>
        </p:spPr>
        <p:txBody>
          <a:bodyPr>
            <a:normAutofit fontScale="90000"/>
          </a:bodyPr>
          <a:lstStyle/>
          <a:p>
            <a:r>
              <a:rPr lang="ru-RU" dirty="0" smtClean="0">
                <a:latin typeface="Times New Roman" pitchFamily="18" charset="0"/>
                <a:cs typeface="Times New Roman" pitchFamily="18" charset="0"/>
              </a:rPr>
              <a:t>Город Грозный </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707904" y="3374352"/>
            <a:ext cx="4896544" cy="2646936"/>
          </a:xfrm>
        </p:spPr>
        <p:txBody>
          <a:bodyPr>
            <a:normAutofit/>
          </a:bodyPr>
          <a:lstStyle/>
          <a:p>
            <a:r>
              <a:rPr lang="ru-RU" dirty="0" smtClean="0">
                <a:latin typeface="Times New Roman" pitchFamily="18" charset="0"/>
                <a:cs typeface="Times New Roman" pitchFamily="18" charset="0"/>
              </a:rPr>
              <a:t>Автор:   </a:t>
            </a:r>
            <a:r>
              <a:rPr lang="ru-RU" dirty="0" err="1" smtClean="0">
                <a:latin typeface="Times New Roman" pitchFamily="18" charset="0"/>
                <a:cs typeface="Times New Roman" pitchFamily="18" charset="0"/>
              </a:rPr>
              <a:t>Актемиров</a:t>
            </a:r>
            <a:r>
              <a:rPr lang="ru-RU" dirty="0" smtClean="0">
                <a:latin typeface="Times New Roman" pitchFamily="18" charset="0"/>
                <a:cs typeface="Times New Roman" pitchFamily="18" charset="0"/>
              </a:rPr>
              <a:t> А</a:t>
            </a:r>
          </a:p>
          <a:p>
            <a:r>
              <a:rPr lang="ru-RU" dirty="0" smtClean="0">
                <a:latin typeface="Times New Roman" pitchFamily="18" charset="0"/>
                <a:cs typeface="Times New Roman" pitchFamily="18" charset="0"/>
              </a:rPr>
              <a:t> 3  класс</a:t>
            </a:r>
          </a:p>
          <a:p>
            <a:r>
              <a:rPr lang="ru-RU" dirty="0" smtClean="0">
                <a:latin typeface="Times New Roman" pitchFamily="18" charset="0"/>
                <a:cs typeface="Times New Roman" pitchFamily="18" charset="0"/>
              </a:rPr>
              <a:t>Руководитель: </a:t>
            </a:r>
            <a:r>
              <a:rPr lang="ru-RU" dirty="0" err="1" smtClean="0">
                <a:latin typeface="Times New Roman" pitchFamily="18" charset="0"/>
                <a:cs typeface="Times New Roman" pitchFamily="18" charset="0"/>
              </a:rPr>
              <a:t>Назирова</a:t>
            </a:r>
            <a:r>
              <a:rPr lang="ru-RU" dirty="0" smtClean="0">
                <a:latin typeface="Times New Roman" pitchFamily="18" charset="0"/>
                <a:cs typeface="Times New Roman" pitchFamily="18" charset="0"/>
              </a:rPr>
              <a:t> Л.О.</a:t>
            </a:r>
            <a:endParaRPr lang="ru-RU" dirty="0" smtClean="0">
              <a:latin typeface="Times New Roman" pitchFamily="18" charset="0"/>
              <a:cs typeface="Times New Roman" pitchFamily="18" charset="0"/>
            </a:endParaRP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2190875" cy="248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260648"/>
            <a:ext cx="9144000" cy="646331"/>
          </a:xfrm>
          <a:prstGeom prst="rect">
            <a:avLst/>
          </a:prstGeom>
        </p:spPr>
        <p:txBody>
          <a:bodyPr wrap="square">
            <a:spAutoFit/>
          </a:bodyPr>
          <a:lstStyle/>
          <a:p>
            <a:pPr algn="ctr"/>
            <a:r>
              <a:rPr lang="ru-RU" dirty="0">
                <a:latin typeface="Times New Roman" pitchFamily="18" charset="0"/>
                <a:cs typeface="Times New Roman" pitchFamily="18" charset="0"/>
              </a:rPr>
              <a:t>Муниципальное бюджетное общеобразовательное учреждение</a:t>
            </a:r>
          </a:p>
          <a:p>
            <a:pPr algn="ctr"/>
            <a:r>
              <a:rPr lang="ru-RU" dirty="0">
                <a:latin typeface="Times New Roman" pitchFamily="18" charset="0"/>
                <a:cs typeface="Times New Roman" pitchFamily="18" charset="0"/>
              </a:rPr>
              <a:t>«Основная общеобразовательная школа им. А-Р.З. </a:t>
            </a:r>
            <a:r>
              <a:rPr lang="ru-RU" dirty="0" err="1">
                <a:latin typeface="Times New Roman" pitchFamily="18" charset="0"/>
                <a:cs typeface="Times New Roman" pitchFamily="18" charset="0"/>
              </a:rPr>
              <a:t>Зайнутдинова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с.Валерик</a:t>
            </a:r>
            <a:r>
              <a:rPr lang="ru-RU" dirty="0"/>
              <a:t>»</a:t>
            </a:r>
          </a:p>
        </p:txBody>
      </p:sp>
    </p:spTree>
    <p:extLst>
      <p:ext uri="{BB962C8B-B14F-4D97-AF65-F5344CB8AC3E}">
        <p14:creationId xmlns:p14="http://schemas.microsoft.com/office/powerpoint/2010/main" val="2781231291"/>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51520" y="620713"/>
            <a:ext cx="6480720" cy="4608487"/>
          </a:xfrm>
        </p:spPr>
        <p:txBody>
          <a:bodyPr>
            <a:normAutofit/>
          </a:bodyPr>
          <a:lstStyle/>
          <a:p>
            <a:r>
              <a:rPr lang="ru-RU" sz="2000" dirty="0"/>
              <a:t>Герб города представляет собой круг (обрамленный серебряным поясом), в зеленое поле которого вписана серебряная мечеть и минареты с лазоревыми кровлями и золотым шпилем с полумесяцем рогами вверх на главном куполе мечети. </a:t>
            </a:r>
            <a:endParaRPr lang="ru-RU" sz="2000" dirty="0" smtClean="0"/>
          </a:p>
          <a:p>
            <a:pPr marL="109728" indent="0">
              <a:buNone/>
            </a:pPr>
            <a:endParaRPr lang="ru-RU" sz="2000" dirty="0" smtClean="0"/>
          </a:p>
          <a:p>
            <a:endParaRPr lang="ru-RU" sz="2000" dirty="0" smtClean="0"/>
          </a:p>
          <a:p>
            <a:r>
              <a:rPr lang="ru-RU" sz="2000" dirty="0"/>
              <a:t>Флаг Грозного создан на основе символики герба города.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412776"/>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336662"/>
            <a:ext cx="2250442" cy="149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375370"/>
      </p:ext>
    </p:extLst>
  </p:cSld>
  <p:clrMapOvr>
    <a:masterClrMapping/>
  </p:clrMapOvr>
  <mc:AlternateContent xmlns:mc="http://schemas.openxmlformats.org/markup-compatibility/2006" xmlns:p14="http://schemas.microsoft.com/office/powerpoint/2010/main">
    <mc:Choice Requires="p14">
      <p:transition spd="slow" p14:dur="2000" advTm="37576"/>
    </mc:Choice>
    <mc:Fallback xmlns="">
      <p:transition spd="slow" advTm="3757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2708920"/>
            <a:ext cx="4040188" cy="1296144"/>
          </a:xfrm>
        </p:spPr>
        <p:txBody>
          <a:bodyPr>
            <a:normAutofit/>
          </a:bodyPr>
          <a:lstStyle/>
          <a:p>
            <a:r>
              <a:rPr lang="ru-RU" dirty="0"/>
              <a:t>Развалины святилища возле селения </a:t>
            </a:r>
            <a:r>
              <a:rPr lang="ru-RU" dirty="0" err="1"/>
              <a:t>Хамхи</a:t>
            </a:r>
            <a:r>
              <a:rPr lang="ru-RU" dirty="0"/>
              <a:t> 17-18 век</a:t>
            </a:r>
          </a:p>
        </p:txBody>
      </p:sp>
      <p:sp>
        <p:nvSpPr>
          <p:cNvPr id="5" name="Текст 4"/>
          <p:cNvSpPr>
            <a:spLocks noGrp="1"/>
          </p:cNvSpPr>
          <p:nvPr>
            <p:ph type="body" sz="half" idx="3"/>
          </p:nvPr>
        </p:nvSpPr>
        <p:spPr>
          <a:xfrm>
            <a:off x="4067944" y="5410200"/>
            <a:ext cx="4618857" cy="762000"/>
          </a:xfrm>
        </p:spPr>
        <p:txBody>
          <a:bodyPr>
            <a:normAutofit lnSpcReduction="10000"/>
          </a:bodyPr>
          <a:lstStyle/>
          <a:p>
            <a:r>
              <a:rPr lang="ru-RU" dirty="0"/>
              <a:t>Селение </a:t>
            </a:r>
            <a:r>
              <a:rPr lang="ru-RU" dirty="0" err="1"/>
              <a:t>Эгикал</a:t>
            </a:r>
            <a:r>
              <a:rPr lang="ru-RU" dirty="0"/>
              <a:t>. </a:t>
            </a:r>
            <a:r>
              <a:rPr lang="ru-RU" dirty="0" smtClean="0"/>
              <a:t>Боевая </a:t>
            </a:r>
            <a:r>
              <a:rPr lang="ru-RU" dirty="0"/>
              <a:t>башня. 17-18 век</a:t>
            </a:r>
          </a:p>
        </p:txBody>
      </p:sp>
      <p:sp>
        <p:nvSpPr>
          <p:cNvPr id="4" name="Объект 3"/>
          <p:cNvSpPr>
            <a:spLocks noGrp="1"/>
          </p:cNvSpPr>
          <p:nvPr>
            <p:ph sz="quarter" idx="2"/>
          </p:nvPr>
        </p:nvSpPr>
        <p:spPr>
          <a:xfrm>
            <a:off x="457200" y="404665"/>
            <a:ext cx="4040188" cy="3672408"/>
          </a:xfrm>
        </p:spPr>
        <p:txBody>
          <a:bodyPr/>
          <a:lstStyle/>
          <a:p>
            <a:pPr marL="109728" indent="0">
              <a:buNone/>
            </a:pPr>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476673"/>
            <a:ext cx="2664296" cy="166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652120" y="2537495"/>
            <a:ext cx="1658256" cy="253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513548"/>
      </p:ext>
    </p:extLst>
  </p:cSld>
  <p:clrMapOvr>
    <a:masterClrMapping/>
  </p:clrMapOvr>
  <mc:AlternateContent xmlns:mc="http://schemas.openxmlformats.org/markup-compatibility/2006" xmlns:p14="http://schemas.microsoft.com/office/powerpoint/2010/main">
    <mc:Choice Requires="p14">
      <p:transition spd="slow" p14:dur="2000" advTm="1460"/>
    </mc:Choice>
    <mc:Fallback xmlns="">
      <p:transition spd="slow" advTm="146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475656" y="274638"/>
            <a:ext cx="6753944" cy="1143000"/>
          </a:xfrm>
        </p:spPr>
        <p:txBody>
          <a:bodyPr/>
          <a:lstStyle/>
          <a:p>
            <a:r>
              <a:rPr lang="ru-RU" dirty="0"/>
              <a:t>Год основания: 1818 г. </a:t>
            </a:r>
          </a:p>
        </p:txBody>
      </p:sp>
      <p:sp>
        <p:nvSpPr>
          <p:cNvPr id="3" name="Объект 2"/>
          <p:cNvSpPr>
            <a:spLocks noGrp="1"/>
          </p:cNvSpPr>
          <p:nvPr>
            <p:ph sz="half" idx="4294967295"/>
          </p:nvPr>
        </p:nvSpPr>
        <p:spPr>
          <a:xfrm>
            <a:off x="683568" y="1600200"/>
            <a:ext cx="4392488" cy="4525963"/>
          </a:xfrm>
        </p:spPr>
        <p:txBody>
          <a:bodyPr>
            <a:normAutofit/>
          </a:bodyPr>
          <a:lstStyle/>
          <a:p>
            <a:r>
              <a:rPr lang="ru-RU" sz="2000" dirty="0"/>
              <a:t>Грозный – российский город на Северном Кавказе, столица Республики Чечни. Расположен на берегах реки </a:t>
            </a:r>
            <a:r>
              <a:rPr lang="ru-RU" sz="2000" dirty="0" err="1"/>
              <a:t>Сунжи</a:t>
            </a:r>
            <a:r>
              <a:rPr lang="ru-RU" sz="2000" dirty="0"/>
              <a:t> – притока Терека</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372" y="2348880"/>
            <a:ext cx="2903193" cy="188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758825"/>
      </p:ext>
    </p:extLst>
  </p:cSld>
  <p:clrMapOvr>
    <a:masterClrMapping/>
  </p:clrMapOvr>
  <mc:AlternateContent xmlns:mc="http://schemas.openxmlformats.org/markup-compatibility/2006" xmlns:p14="http://schemas.microsoft.com/office/powerpoint/2010/main">
    <mc:Choice Requires="p14">
      <p:transition spd="slow" p14:dur="2000" advTm="13180"/>
    </mc:Choice>
    <mc:Fallback xmlns="">
      <p:transition spd="slow" advTm="1318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1475656" y="1052513"/>
            <a:ext cx="6624736" cy="3168575"/>
          </a:xfrm>
        </p:spPr>
        <p:txBody>
          <a:bodyPr>
            <a:normAutofit/>
          </a:bodyPr>
          <a:lstStyle/>
          <a:p>
            <a:pPr marL="0" indent="0">
              <a:buNone/>
            </a:pPr>
            <a:r>
              <a:rPr lang="ru-RU" sz="2000" dirty="0" smtClean="0"/>
              <a:t>Крепость </a:t>
            </a:r>
            <a:r>
              <a:rPr lang="ru-RU" sz="2000" dirty="0"/>
              <a:t>Грозная была заложена 22 июня 1818 года в шести верстах от входа в </a:t>
            </a:r>
            <a:r>
              <a:rPr lang="ru-RU" sz="2000" dirty="0" err="1"/>
              <a:t>Ханкальское</a:t>
            </a:r>
            <a:r>
              <a:rPr lang="ru-RU" sz="2000" dirty="0"/>
              <a:t> ущелье, считавшееся неприступным. </a:t>
            </a:r>
            <a:endParaRPr lang="ru-RU" sz="2000" dirty="0" smtClean="0"/>
          </a:p>
          <a:p>
            <a:pPr marL="0" indent="0">
              <a:buNone/>
            </a:pPr>
            <a:r>
              <a:rPr lang="ru-RU" sz="2000" dirty="0" smtClean="0"/>
              <a:t>В </a:t>
            </a:r>
            <a:r>
              <a:rPr lang="ru-RU" sz="2000" dirty="0"/>
              <a:t>те времена это место считалось самой сложной точкой Северного Кавказа, поэтому укрепление получило столь «говорящее» название. </a:t>
            </a:r>
            <a:endParaRPr lang="ru-RU" sz="2000" dirty="0" smtClean="0"/>
          </a:p>
          <a:p>
            <a:pPr marL="0" indent="0">
              <a:buNone/>
            </a:pPr>
            <a:r>
              <a:rPr lang="ru-RU" sz="2000" dirty="0"/>
              <a:t>5 тысяч русских солдат возвели крепость за четыре месяца; она представляла собой правильный шестиугольник, окруженный рвом. </a:t>
            </a:r>
          </a:p>
          <a:p>
            <a:pPr marL="0" indent="0">
              <a:buNone/>
            </a:pPr>
            <a:endParaRPr lang="ru-RU" dirty="0"/>
          </a:p>
        </p:txBody>
      </p:sp>
    </p:spTree>
    <p:extLst>
      <p:ext uri="{BB962C8B-B14F-4D97-AF65-F5344CB8AC3E}">
        <p14:creationId xmlns:p14="http://schemas.microsoft.com/office/powerpoint/2010/main" val="558480692"/>
      </p:ext>
    </p:extLst>
  </p:cSld>
  <p:clrMapOvr>
    <a:masterClrMapping/>
  </p:clrMapOvr>
  <mc:AlternateContent xmlns:mc="http://schemas.openxmlformats.org/markup-compatibility/2006" xmlns:p14="http://schemas.microsoft.com/office/powerpoint/2010/main">
    <mc:Choice Requires="p14">
      <p:transition spd="slow" p14:dur="2000" advTm="26840"/>
    </mc:Choice>
    <mc:Fallback xmlns="">
      <p:transition spd="slow" advTm="2684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971600" y="620688"/>
            <a:ext cx="7200800" cy="5760639"/>
          </a:xfrm>
        </p:spPr>
        <p:txBody>
          <a:bodyPr>
            <a:normAutofit/>
          </a:bodyPr>
          <a:lstStyle/>
          <a:p>
            <a:pPr marL="457200" indent="-457200">
              <a:buFont typeface="Wingdings" pitchFamily="2" charset="2"/>
              <a:buChar char="v"/>
            </a:pPr>
            <a:r>
              <a:rPr lang="ru-RU" sz="2000" dirty="0" smtClean="0"/>
              <a:t> </a:t>
            </a:r>
            <a:r>
              <a:rPr lang="ru-RU" sz="2000" dirty="0"/>
              <a:t>В октябре 1850 года Грозную посетил наследник российского престола – будущий Александр II. К его приезду крепость обзавелась «Красными воротами». </a:t>
            </a:r>
            <a:endParaRPr lang="ru-RU" sz="2000" dirty="0" smtClean="0"/>
          </a:p>
          <a:p>
            <a:pPr marL="457200" indent="-457200">
              <a:buFont typeface="Wingdings" pitchFamily="2" charset="2"/>
              <a:buChar char="v"/>
            </a:pPr>
            <a:r>
              <a:rPr lang="ru-RU" sz="2000" dirty="0"/>
              <a:t>В 1840 году в крепости проходил военную службу поручик Михаил Лермонтов; доводилось бывать в крепости и молодому Льву Толстому, также служившему на </a:t>
            </a:r>
            <a:r>
              <a:rPr lang="ru-RU" sz="2000" dirty="0" smtClean="0"/>
              <a:t>Кавказе</a:t>
            </a:r>
          </a:p>
          <a:p>
            <a:pPr marL="457200" indent="-457200">
              <a:buFont typeface="Wingdings" pitchFamily="2" charset="2"/>
              <a:buChar char="v"/>
            </a:pPr>
            <a:r>
              <a:rPr lang="ru-RU" sz="2000" dirty="0"/>
              <a:t>В 1860 году по указу Александра II была образована Терская область, а в крепости введено военно-народное управление. </a:t>
            </a:r>
          </a:p>
          <a:p>
            <a:pPr marL="457200" indent="-457200">
              <a:buFont typeface="Wingdings" pitchFamily="2" charset="2"/>
              <a:buChar char="v"/>
            </a:pPr>
            <a:endParaRPr lang="ru-RU" sz="2000" dirty="0"/>
          </a:p>
        </p:txBody>
      </p:sp>
    </p:spTree>
    <p:extLst>
      <p:ext uri="{BB962C8B-B14F-4D97-AF65-F5344CB8AC3E}">
        <p14:creationId xmlns:p14="http://schemas.microsoft.com/office/powerpoint/2010/main" val="310730247"/>
      </p:ext>
    </p:extLst>
  </p:cSld>
  <p:clrMapOvr>
    <a:masterClrMapping/>
  </p:clrMapOvr>
  <mc:AlternateContent xmlns:mc="http://schemas.openxmlformats.org/markup-compatibility/2006" xmlns:p14="http://schemas.microsoft.com/office/powerpoint/2010/main">
    <mc:Choice Requires="p14">
      <p:transition spd="slow" p14:dur="2000" advTm="23372"/>
    </mc:Choice>
    <mc:Fallback xmlns="">
      <p:transition spd="slow" advTm="2337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457200" y="4149081"/>
            <a:ext cx="4040188" cy="2023120"/>
          </a:xfrm>
        </p:spPr>
        <p:txBody>
          <a:bodyPr>
            <a:normAutofit fontScale="85000" lnSpcReduction="10000"/>
          </a:bodyPr>
          <a:lstStyle/>
          <a:p>
            <a:r>
              <a:rPr lang="ru-RU" dirty="0"/>
              <a:t>К 1870 году Грозная была преобразована в окружной город Грозный, который впоследствии стал одним из крупнейших промышленных центров Кавказа. </a:t>
            </a:r>
          </a:p>
          <a:p>
            <a:endParaRPr lang="ru-RU" dirty="0"/>
          </a:p>
        </p:txBody>
      </p:sp>
      <p:sp>
        <p:nvSpPr>
          <p:cNvPr id="6" name="Текст 5"/>
          <p:cNvSpPr>
            <a:spLocks noGrp="1"/>
          </p:cNvSpPr>
          <p:nvPr>
            <p:ph type="body" sz="half" idx="3"/>
          </p:nvPr>
        </p:nvSpPr>
        <p:spPr>
          <a:xfrm>
            <a:off x="4645026" y="4797152"/>
            <a:ext cx="4041775" cy="1375048"/>
          </a:xfrm>
        </p:spPr>
        <p:txBody>
          <a:bodyPr>
            <a:normAutofit/>
          </a:bodyPr>
          <a:lstStyle/>
          <a:p>
            <a:r>
              <a:rPr lang="ru-RU" dirty="0"/>
              <a:t>Грозненский нефтяной институт 1930 год</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96" y="692696"/>
            <a:ext cx="1944217" cy="132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204864"/>
            <a:ext cx="1872208" cy="137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376496" y="2534558"/>
            <a:ext cx="2578832" cy="17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456185"/>
      </p:ext>
    </p:extLst>
  </p:cSld>
  <p:clrMapOvr>
    <a:masterClrMapping/>
  </p:clrMapOvr>
  <mc:AlternateContent xmlns:mc="http://schemas.openxmlformats.org/markup-compatibility/2006" xmlns:p14="http://schemas.microsoft.com/office/powerpoint/2010/main">
    <mc:Choice Requires="p14">
      <p:transition spd="slow" p14:dur="2000" advTm="18823"/>
    </mc:Choice>
    <mc:Fallback xmlns="">
      <p:transition spd="slow" advTm="1882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1115617" y="620688"/>
            <a:ext cx="7272807" cy="5505475"/>
          </a:xfrm>
        </p:spPr>
        <p:txBody>
          <a:bodyPr>
            <a:normAutofit/>
          </a:bodyPr>
          <a:lstStyle/>
          <a:p>
            <a:r>
              <a:rPr lang="ru-RU" sz="2000" dirty="0"/>
              <a:t>В настоящее время Грозный активно восстанавливается после боевых действий. За последние годы в городе появилось несколько впечатляющих новостроек: высотные жилые дома (по два дома – в 18 и 28 этажей, один дом – в 40 этажей), 30-этажное офисное здание, 28-этажный пятизвездочный отель.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12976"/>
            <a:ext cx="237807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116172"/>
      </p:ext>
    </p:extLst>
  </p:cSld>
  <p:clrMapOvr>
    <a:masterClrMapping/>
  </p:clrMapOvr>
  <mc:AlternateContent xmlns:mc="http://schemas.openxmlformats.org/markup-compatibility/2006" xmlns:p14="http://schemas.microsoft.com/office/powerpoint/2010/main">
    <mc:Choice Requires="p14">
      <p:transition spd="slow" p14:dur="2000" advTm="40431"/>
    </mc:Choice>
    <mc:Fallback xmlns="">
      <p:transition spd="slow" advTm="4043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971600" y="981075"/>
            <a:ext cx="7092900" cy="3023989"/>
          </a:xfrm>
        </p:spPr>
        <p:txBody>
          <a:bodyPr>
            <a:normAutofit/>
          </a:bodyPr>
          <a:lstStyle/>
          <a:p>
            <a:r>
              <a:rPr lang="ru-RU" dirty="0" smtClean="0"/>
              <a:t> </a:t>
            </a:r>
            <a:r>
              <a:rPr lang="ru-RU" sz="2000" dirty="0"/>
              <a:t>В центре города возведен исламский комплекс общей площадью около 14 гектаров. На его территории расположены прекрасная мечеть «Сердце Чечни», офис Духовного управления мусульман республики, Российский исламский университет, исламская библиотека, общежитие для студентов и гостиница. В комплексе работают даже собственные теле– и радиостудии.</a:t>
            </a:r>
          </a:p>
        </p:txBody>
      </p:sp>
    </p:spTree>
    <p:extLst>
      <p:ext uri="{BB962C8B-B14F-4D97-AF65-F5344CB8AC3E}">
        <p14:creationId xmlns:p14="http://schemas.microsoft.com/office/powerpoint/2010/main" val="643192205"/>
      </p:ext>
    </p:extLst>
  </p:cSld>
  <p:clrMapOvr>
    <a:masterClrMapping/>
  </p:clrMapOvr>
  <mc:AlternateContent xmlns:mc="http://schemas.openxmlformats.org/markup-compatibility/2006" xmlns:p14="http://schemas.microsoft.com/office/powerpoint/2010/main">
    <mc:Choice Requires="p14">
      <p:transition spd="slow" p14:dur="2000" advTm="50378"/>
    </mc:Choice>
    <mc:Fallback xmlns="">
      <p:transition spd="slow" advTm="5037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Мечеть «Сердце Чечни»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56792"/>
            <a:ext cx="2526130" cy="168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597117"/>
            <a:ext cx="2436607" cy="145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447212"/>
      </p:ext>
    </p:extLst>
  </p:cSld>
  <p:clrMapOvr>
    <a:masterClrMapping/>
  </p:clrMapOvr>
  <mc:AlternateContent xmlns:mc="http://schemas.openxmlformats.org/markup-compatibility/2006" xmlns:p14="http://schemas.microsoft.com/office/powerpoint/2010/main">
    <mc:Choice Requires="p14">
      <p:transition spd="slow" p14:dur="3900" advTm="2609">
        <p14:glitter pattern="hexagon"/>
      </p:transition>
    </mc:Choice>
    <mc:Fallback xmlns="">
      <p:transition spd="slow" advTm="2609">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107</TotalTime>
  <Words>373</Words>
  <Application>Microsoft Office PowerPoint</Application>
  <PresentationFormat>Экран (4:3)</PresentationFormat>
  <Paragraphs>25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Открытая</vt:lpstr>
      <vt:lpstr>Город Грозный </vt:lpstr>
      <vt:lpstr>Презентация PowerPoint</vt:lpstr>
      <vt:lpstr>Год основания: 1818 г. </vt:lpstr>
      <vt:lpstr>Презентация PowerPoint</vt:lpstr>
      <vt:lpstr>Презентация PowerPoint</vt:lpstr>
      <vt:lpstr>Презентация PowerPoint</vt:lpstr>
      <vt:lpstr>Презентация PowerPoint</vt:lpstr>
      <vt:lpstr>Презентация PowerPoint</vt:lpstr>
      <vt:lpstr>Мечеть «Сердце Чечни»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 Грозный </dc:title>
  <dc:creator>Преподаватель</dc:creator>
  <cp:lastModifiedBy>Нура</cp:lastModifiedBy>
  <cp:revision>19</cp:revision>
  <dcterms:created xsi:type="dcterms:W3CDTF">2014-05-12T08:59:57Z</dcterms:created>
  <dcterms:modified xsi:type="dcterms:W3CDTF">2019-10-14T11:33:09Z</dcterms:modified>
</cp:coreProperties>
</file>