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18" r:id="rId2"/>
  </p:sldMasterIdLst>
  <p:notesMasterIdLst>
    <p:notesMasterId r:id="rId19"/>
  </p:notesMasterIdLst>
  <p:sldIdLst>
    <p:sldId id="256" r:id="rId3"/>
    <p:sldId id="280" r:id="rId4"/>
    <p:sldId id="257" r:id="rId5"/>
    <p:sldId id="258" r:id="rId6"/>
    <p:sldId id="261" r:id="rId7"/>
    <p:sldId id="262" r:id="rId8"/>
    <p:sldId id="264" r:id="rId9"/>
    <p:sldId id="265" r:id="rId10"/>
    <p:sldId id="268" r:id="rId11"/>
    <p:sldId id="269" r:id="rId12"/>
    <p:sldId id="270" r:id="rId13"/>
    <p:sldId id="271" r:id="rId14"/>
    <p:sldId id="272" r:id="rId15"/>
    <p:sldId id="284" r:id="rId16"/>
    <p:sldId id="278" r:id="rId17"/>
    <p:sldId id="28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95839" autoAdjust="0"/>
  </p:normalViewPr>
  <p:slideViewPr>
    <p:cSldViewPr>
      <p:cViewPr varScale="1">
        <p:scale>
          <a:sx n="67" d="100"/>
          <a:sy n="67" d="100"/>
        </p:scale>
        <p:origin x="-5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FD5BF0-CFE6-4B98-9ED1-0056B4C39558}" type="datetimeFigureOut">
              <a:rPr lang="ru-RU"/>
              <a:pPr>
                <a:defRPr/>
              </a:pPr>
              <a:t>14.10.2019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4596AA-DCBB-422F-8B1C-4BFE5B07D055}" type="slidenum">
              <a:rPr lang="ru-RU"/>
              <a:pPr>
                <a:defRPr/>
              </a:pPr>
              <a:t>‹#›</a:t>
            </a:fld>
            <a:endParaRPr lang="ru-RU"/>
          </a:p>
        </p:txBody>
      </p:sp>
    </p:spTree>
    <p:extLst>
      <p:ext uri="{BB962C8B-B14F-4D97-AF65-F5344CB8AC3E}">
        <p14:creationId xmlns:p14="http://schemas.microsoft.com/office/powerpoint/2010/main" val="2282437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u.wikipedia.org/wiki/%D0%9C%D0%B5%D1%82%D1%80" TargetMode="External"/><Relationship Id="rId13" Type="http://schemas.openxmlformats.org/officeDocument/2006/relationships/hyperlink" Target="http://ru.wikipedia.org/wiki/%D0%92%D0%B5%D1%80%D1%85%D0%BD%D1%8F%D1%8F_%D0%90%D0%BD%D0%B3%D0%B0%D1%80%D0%B0_(%D1%80%D0%B5%D0%BA%D0%B0)" TargetMode="External"/><Relationship Id="rId18" Type="http://schemas.openxmlformats.org/officeDocument/2006/relationships/hyperlink" Target="http://ru.wikipedia.org/wiki/%D0%98%D1%80%D0%BA%D1%83%D1%82%D1%81%D0%BA%D0%B0%D1%8F_%D0%BE%D0%B1%D0%BB%D0%B0%D1%81%D1%82%D1%8C" TargetMode="External"/><Relationship Id="rId3" Type="http://schemas.openxmlformats.org/officeDocument/2006/relationships/hyperlink" Target="http://ru.wikipedia.org/wiki/%D0%93%D0%B5%D0%BE%D0%B3%D1%80%D0%B0%D1%84%D0%B8%D1%87%D0%B5%D1%81%D0%BA%D0%B8%D0%B5_%D0%BA%D0%BE%D0%BE%D1%80%D0%B4%D0%B8%D0%BD%D0%B0%D1%82%D1%8B" TargetMode="External"/><Relationship Id="rId21" Type="http://schemas.openxmlformats.org/officeDocument/2006/relationships/hyperlink" Target="http://ru.wikipedia.org/wiki/80_(%D1%87%D0%B8%D1%81%D0%BB%D0%BE)" TargetMode="External"/><Relationship Id="rId7" Type="http://schemas.openxmlformats.org/officeDocument/2006/relationships/hyperlink" Target="http://ru.wikipedia.org/wiki/%D0%92%D1%8B%D1%81%D0%BE%D1%82%D0%B0_%D0%BD%D0%B0%D0%B4_%D1%83%D1%80%D0%BE%D0%B2%D0%BD%D0%B5%D0%BC_%D0%BC%D0%BE%D1%80%D1%8F" TargetMode="External"/><Relationship Id="rId12" Type="http://schemas.openxmlformats.org/officeDocument/2006/relationships/hyperlink" Target="http://ru.wikipedia.org/wiki/%D0%A1%D0%B5%D0%BB%D0%B5%D0%BD%D0%B3%D0%B0_(%D1%80%D0%B5%D0%BA%D0%B0)" TargetMode="External"/><Relationship Id="rId17" Type="http://schemas.openxmlformats.org/officeDocument/2006/relationships/hyperlink" Target="http://ru.wikipedia.org/wiki/%D0%A0%D0%BE%D1%81%D1%81%D0%B8%D1%8F" TargetMode="External"/><Relationship Id="rId2" Type="http://schemas.openxmlformats.org/officeDocument/2006/relationships/slide" Target="../slides/slide1.xml"/><Relationship Id="rId16" Type="http://schemas.openxmlformats.org/officeDocument/2006/relationships/hyperlink" Target="http://ru.wikipedia.org/wiki/%D0%90%D0%B7%D0%B8%D1%8F" TargetMode="External"/><Relationship Id="rId20" Type="http://schemas.openxmlformats.org/officeDocument/2006/relationships/hyperlink" Target="http://ru.wikipedia.org/wiki/25_(%D1%87%D0%B8%D1%81%D0%BB%D0%BE)" TargetMode="External"/><Relationship Id="rId1" Type="http://schemas.openxmlformats.org/officeDocument/2006/relationships/notesMaster" Target="../notesMasters/notesMaster1.xml"/><Relationship Id="rId6" Type="http://schemas.openxmlformats.org/officeDocument/2006/relationships/hyperlink" Target="http://ru.wikipedia.org/wiki/%D0%92%D0%BE%D1%81%D1%82%D0%BE%D1%87%D0%BD%D0%B0%D1%8F_%D0%A1%D0%B8%D0%B1%D0%B8%D1%80%D1%8C" TargetMode="External"/><Relationship Id="rId11" Type="http://schemas.openxmlformats.org/officeDocument/2006/relationships/hyperlink" Target="http://ru.wikipedia.org/wiki/%D0%92%D0%BE%D0%B4%D0%BE%D1%81%D0%B1%D0%BE%D1%80" TargetMode="External"/><Relationship Id="rId5" Type="http://schemas.openxmlformats.org/officeDocument/2006/relationships/hyperlink" Target="http://maps.google.com/maps?ll=53.216666667667,107.750000001&amp;q=53.216666667667,107.750000001&amp;spn=5,5&amp;t=k&amp;hl=ru" TargetMode="External"/><Relationship Id="rId15" Type="http://schemas.openxmlformats.org/officeDocument/2006/relationships/hyperlink" Target="http://ru.wikipedia.org/wiki/%D0%90%D0%BD%D0%B3%D0%B0%D1%80%D0%B0" TargetMode="External"/><Relationship Id="rId10" Type="http://schemas.openxmlformats.org/officeDocument/2006/relationships/hyperlink" Target="http://ru.wikipedia.org/wiki/%D0%9F%D1%80%D0%BE%D0%B7%D1%80%D0%B0%D1%87%D0%BD%D0%BE%D1%81%D1%82%D1%8C_(%D0%B3%D0%B8%D0%B4%D1%80%D0%BE%D0%BB%D0%BE%D0%B3%D0%B8%D1%8F)" TargetMode="External"/><Relationship Id="rId19" Type="http://schemas.openxmlformats.org/officeDocument/2006/relationships/hyperlink" Target="http://ru.wikipedia.org/wiki/%D0%91%D1%83%D1%80%D1%8F%D1%82%D0%B8%D1%8F" TargetMode="External"/><Relationship Id="rId4" Type="http://schemas.openxmlformats.org/officeDocument/2006/relationships/hyperlink" Target="http://stable.toolserver.org/geohack/geohack.php?language=ru&amp;pagename=%D0%91%D0%B0%D0%B9%D0%BA%D0%B0%D0%BB&amp;params=53.216666667667_N_107.750000001_E_type:waterbody_region:RU" TargetMode="External"/><Relationship Id="rId9" Type="http://schemas.openxmlformats.org/officeDocument/2006/relationships/hyperlink" Target="http://ru.wikipedia.org/wiki/%D0%9A%D0%B8%D0%BB%D0%BE%D0%BC%D0%B5%D1%82%D1%80" TargetMode="External"/><Relationship Id="rId14" Type="http://schemas.openxmlformats.org/officeDocument/2006/relationships/hyperlink" Target="http://ru.wikipedia.org/wiki/%D0%91%D0%B0%D1%80%D0%B3%D1%83%D0%B7%D0%B8%D0%BD_(%D1%80%D0%B5%D0%BA%D0%B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55000" lnSpcReduction="20000"/>
          </a:bodyPr>
          <a:lstStyle/>
          <a:p>
            <a:pPr eaLnBrk="1" hangingPunct="1">
              <a:defRPr/>
            </a:pPr>
            <a:r>
              <a:rPr lang="ru-RU" dirty="0" smtClean="0">
                <a:hlinkClick r:id="rId3" tooltip="Географические координаты"/>
              </a:rPr>
              <a:t>Координаты</a:t>
            </a:r>
            <a:r>
              <a:rPr lang="ru-RU" dirty="0" smtClean="0"/>
              <a:t>: </a:t>
            </a:r>
            <a:r>
              <a:rPr lang="ru-RU" dirty="0" smtClean="0">
                <a:hlinkClick r:id="rId4" tooltip="http://stable.toolserver.org/geohack/geohack.php?language=ru&amp;pagename=%D0%91%D0%B0%D0%B9%D0%BA%D0%B0%D0%BB&amp;params=53.216666667667_N_107.750000001_E_type:waterbody_region:RU"/>
              </a:rPr>
              <a:t>53°13′ с. </a:t>
            </a:r>
            <a:r>
              <a:rPr lang="ru-RU" dirty="0" err="1" smtClean="0">
                <a:hlinkClick r:id="rId4" tooltip="http://stable.toolserver.org/geohack/geohack.php?language=ru&amp;pagename=%D0%91%D0%B0%D0%B9%D0%BA%D0%B0%D0%BB&amp;params=53.216666667667_N_107.750000001_E_type:waterbody_region:RU"/>
              </a:rPr>
              <a:t>ш</a:t>
            </a:r>
            <a:r>
              <a:rPr lang="ru-RU" dirty="0" smtClean="0">
                <a:hlinkClick r:id="rId4" tooltip="http://stable.toolserver.org/geohack/geohack.php?language=ru&amp;pagename=%D0%91%D0%B0%D0%B9%D0%BA%D0%B0%D0%BB&amp;params=53.216666667667_N_107.750000001_E_type:waterbody_region:RU"/>
              </a:rPr>
              <a:t>. 107°45′ в. д.﻿ / ﻿53.216667° с. </a:t>
            </a:r>
            <a:r>
              <a:rPr lang="ru-RU" dirty="0" err="1" smtClean="0">
                <a:hlinkClick r:id="rId4" tooltip="http://stable.toolserver.org/geohack/geohack.php?language=ru&amp;pagename=%D0%91%D0%B0%D0%B9%D0%BA%D0%B0%D0%BB&amp;params=53.216666667667_N_107.750000001_E_type:waterbody_region:RU"/>
              </a:rPr>
              <a:t>ш</a:t>
            </a:r>
            <a:r>
              <a:rPr lang="ru-RU" dirty="0" smtClean="0">
                <a:hlinkClick r:id="rId4" tooltip="http://stable.toolserver.org/geohack/geohack.php?language=ru&amp;pagename=%D0%91%D0%B0%D0%B9%D0%BA%D0%B0%D0%BB&amp;params=53.216666667667_N_107.750000001_E_type:waterbody_region:RU"/>
              </a:rPr>
              <a:t>. 107.75° в. д.</a:t>
            </a:r>
            <a:r>
              <a:rPr lang="ru-RU" dirty="0" smtClean="0"/>
              <a:t> </a:t>
            </a:r>
            <a:r>
              <a:rPr lang="ru-RU" baseline="30000" dirty="0" smtClean="0">
                <a:hlinkClick r:id="rId5" tooltip="http://maps.google.com/maps?ll=53.216666667667,107.750000001&amp;q=53.216666667667,107.750000001&amp;spn=5,5&amp;t=k&amp;hl=ru"/>
              </a:rPr>
              <a:t>(G)</a:t>
            </a:r>
            <a:r>
              <a:rPr lang="ru-RU" dirty="0" smtClean="0"/>
              <a:t> </a:t>
            </a:r>
          </a:p>
          <a:p>
            <a:pPr eaLnBrk="1" hangingPunct="1">
              <a:defRPr/>
            </a:pPr>
            <a:r>
              <a:rPr lang="ru-RU" dirty="0" smtClean="0">
                <a:hlinkClick r:id="rId3" tooltip="Географические координаты"/>
              </a:rPr>
              <a:t>Координаты</a:t>
            </a:r>
            <a:r>
              <a:rPr lang="ru-RU" dirty="0" smtClean="0"/>
              <a:t>: </a:t>
            </a:r>
            <a:r>
              <a:rPr lang="ru-RU" dirty="0" smtClean="0">
                <a:hlinkClick r:id="rId4" tooltip="http://stable.toolserver.org/geohack/geohack.php?language=ru&amp;pagename=%D0%91%D0%B0%D0%B9%D0%BA%D0%B0%D0%BB&amp;params=53.216666667667_N_107.750000001_E_type:waterbody_region:RU"/>
              </a:rPr>
              <a:t>53°13′ с. </a:t>
            </a:r>
            <a:r>
              <a:rPr lang="ru-RU" dirty="0" err="1" smtClean="0">
                <a:hlinkClick r:id="rId4" tooltip="http://stable.toolserver.org/geohack/geohack.php?language=ru&amp;pagename=%D0%91%D0%B0%D0%B9%D0%BA%D0%B0%D0%BB&amp;params=53.216666667667_N_107.750000001_E_type:waterbody_region:RU"/>
              </a:rPr>
              <a:t>ш</a:t>
            </a:r>
            <a:r>
              <a:rPr lang="ru-RU" dirty="0" smtClean="0">
                <a:hlinkClick r:id="rId4" tooltip="http://stable.toolserver.org/geohack/geohack.php?language=ru&amp;pagename=%D0%91%D0%B0%D0%B9%D0%BA%D0%B0%D0%BB&amp;params=53.216666667667_N_107.750000001_E_type:waterbody_region:RU"/>
              </a:rPr>
              <a:t>. 107°45′ в. д.﻿ / ﻿53.216667° с. </a:t>
            </a:r>
            <a:r>
              <a:rPr lang="ru-RU" dirty="0" err="1" smtClean="0">
                <a:hlinkClick r:id="rId4" tooltip="http://stable.toolserver.org/geohack/geohack.php?language=ru&amp;pagename=%D0%91%D0%B0%D0%B9%D0%BA%D0%B0%D0%BB&amp;params=53.216666667667_N_107.750000001_E_type:waterbody_region:RU"/>
              </a:rPr>
              <a:t>ш</a:t>
            </a:r>
            <a:r>
              <a:rPr lang="ru-RU" dirty="0" smtClean="0">
                <a:hlinkClick r:id="rId4" tooltip="http://stable.toolserver.org/geohack/geohack.php?language=ru&amp;pagename=%D0%91%D0%B0%D0%B9%D0%BA%D0%B0%D0%BB&amp;params=53.216666667667_N_107.750000001_E_type:waterbody_region:RU"/>
              </a:rPr>
              <a:t>. 107.75° в. д.</a:t>
            </a:r>
            <a:r>
              <a:rPr lang="ru-RU" dirty="0" smtClean="0"/>
              <a:t> </a:t>
            </a:r>
            <a:r>
              <a:rPr lang="ru-RU" baseline="30000" dirty="0" smtClean="0">
                <a:hlinkClick r:id="rId5" tooltip="http://maps.google.com/maps?ll=53.216666667667,107.750000001&amp;q=53.216666667667,107.750000001&amp;spn=5,5&amp;t=k&amp;hl=ru"/>
              </a:rPr>
              <a:t>(G)</a:t>
            </a:r>
            <a:endParaRPr lang="ru-RU" dirty="0" smtClean="0"/>
          </a:p>
          <a:p>
            <a:pPr eaLnBrk="1" hangingPunct="1">
              <a:defRPr/>
            </a:pPr>
            <a:r>
              <a:rPr lang="ru-RU" dirty="0" smtClean="0"/>
              <a:t>53.216667, 107.75</a:t>
            </a:r>
          </a:p>
          <a:p>
            <a:pPr eaLnBrk="1" hangingPunct="1">
              <a:defRPr/>
            </a:pPr>
            <a:r>
              <a:rPr lang="ru-RU" dirty="0" smtClean="0"/>
              <a:t>Расположение</a:t>
            </a:r>
          </a:p>
          <a:p>
            <a:pPr eaLnBrk="1" hangingPunct="1">
              <a:defRPr/>
            </a:pPr>
            <a:r>
              <a:rPr lang="ru-RU" dirty="0" smtClean="0"/>
              <a:t>юг </a:t>
            </a:r>
            <a:r>
              <a:rPr lang="ru-RU" dirty="0" smtClean="0">
                <a:hlinkClick r:id="rId6" tooltip="Восточная Сибирь"/>
              </a:rPr>
              <a:t>Восточной Сибири</a:t>
            </a:r>
            <a:endParaRPr lang="ru-RU" dirty="0" smtClean="0"/>
          </a:p>
          <a:p>
            <a:pPr eaLnBrk="1" hangingPunct="1">
              <a:defRPr/>
            </a:pPr>
            <a:r>
              <a:rPr lang="ru-RU" dirty="0" smtClean="0">
                <a:hlinkClick r:id="rId7" tooltip="Высота над уровнем моря"/>
              </a:rPr>
              <a:t>Высота над уровнем моря</a:t>
            </a:r>
            <a:endParaRPr lang="ru-RU" dirty="0" smtClean="0"/>
          </a:p>
          <a:p>
            <a:pPr eaLnBrk="1" hangingPunct="1">
              <a:defRPr/>
            </a:pPr>
            <a:r>
              <a:rPr lang="ru-RU" dirty="0" smtClean="0"/>
              <a:t>455 </a:t>
            </a:r>
            <a:r>
              <a:rPr lang="ru-RU" dirty="0" smtClean="0">
                <a:hlinkClick r:id="rId8" tooltip="Метр"/>
              </a:rPr>
              <a:t>м</a:t>
            </a:r>
            <a:endParaRPr lang="ru-RU" dirty="0" smtClean="0"/>
          </a:p>
          <a:p>
            <a:pPr eaLnBrk="1" hangingPunct="1">
              <a:defRPr/>
            </a:pPr>
            <a:r>
              <a:rPr lang="ru-RU" dirty="0" smtClean="0"/>
              <a:t>Длина</a:t>
            </a:r>
          </a:p>
          <a:p>
            <a:pPr eaLnBrk="1" hangingPunct="1">
              <a:defRPr/>
            </a:pPr>
            <a:r>
              <a:rPr lang="ru-RU" dirty="0" smtClean="0"/>
              <a:t>636 </a:t>
            </a:r>
            <a:r>
              <a:rPr lang="ru-RU" dirty="0" smtClean="0">
                <a:hlinkClick r:id="rId9" tooltip="Километр"/>
              </a:rPr>
              <a:t>км</a:t>
            </a:r>
            <a:endParaRPr lang="ru-RU" dirty="0" smtClean="0"/>
          </a:p>
          <a:p>
            <a:pPr eaLnBrk="1" hangingPunct="1">
              <a:defRPr/>
            </a:pPr>
            <a:r>
              <a:rPr lang="ru-RU" dirty="0" smtClean="0"/>
              <a:t>Ширина</a:t>
            </a:r>
          </a:p>
          <a:p>
            <a:pPr eaLnBrk="1" hangingPunct="1">
              <a:defRPr/>
            </a:pPr>
            <a:r>
              <a:rPr lang="ru-RU" dirty="0" smtClean="0"/>
              <a:t>80 </a:t>
            </a:r>
            <a:r>
              <a:rPr lang="ru-RU" dirty="0" smtClean="0">
                <a:hlinkClick r:id="rId9" tooltip="Километр"/>
              </a:rPr>
              <a:t>км</a:t>
            </a:r>
            <a:endParaRPr lang="ru-RU" dirty="0" smtClean="0"/>
          </a:p>
          <a:p>
            <a:pPr eaLnBrk="1" hangingPunct="1">
              <a:defRPr/>
            </a:pPr>
            <a:r>
              <a:rPr lang="ru-RU" dirty="0" smtClean="0"/>
              <a:t>Площадь</a:t>
            </a:r>
          </a:p>
          <a:p>
            <a:pPr eaLnBrk="1" hangingPunct="1">
              <a:defRPr/>
            </a:pPr>
            <a:r>
              <a:rPr lang="ru-RU" dirty="0" smtClean="0"/>
              <a:t>31 494 км²</a:t>
            </a:r>
          </a:p>
          <a:p>
            <a:pPr eaLnBrk="1" hangingPunct="1">
              <a:defRPr/>
            </a:pPr>
            <a:r>
              <a:rPr lang="ru-RU" dirty="0" smtClean="0"/>
              <a:t>Объём</a:t>
            </a:r>
          </a:p>
          <a:p>
            <a:pPr eaLnBrk="1" hangingPunct="1">
              <a:defRPr/>
            </a:pPr>
            <a:r>
              <a:rPr lang="ru-RU" dirty="0" smtClean="0"/>
              <a:t>23 тыс. км³</a:t>
            </a:r>
          </a:p>
          <a:p>
            <a:pPr eaLnBrk="1" hangingPunct="1">
              <a:defRPr/>
            </a:pPr>
            <a:r>
              <a:rPr lang="ru-RU" dirty="0" smtClean="0"/>
              <a:t>Длина береговой линии</a:t>
            </a:r>
          </a:p>
          <a:p>
            <a:pPr eaLnBrk="1" hangingPunct="1">
              <a:defRPr/>
            </a:pPr>
            <a:r>
              <a:rPr lang="ru-RU" dirty="0" smtClean="0"/>
              <a:t>2 100 </a:t>
            </a:r>
            <a:r>
              <a:rPr lang="ru-RU" dirty="0" smtClean="0">
                <a:hlinkClick r:id="rId9" tooltip="Километр"/>
              </a:rPr>
              <a:t>км</a:t>
            </a:r>
            <a:endParaRPr lang="ru-RU" dirty="0" smtClean="0"/>
          </a:p>
          <a:p>
            <a:pPr eaLnBrk="1" hangingPunct="1">
              <a:defRPr/>
            </a:pPr>
            <a:r>
              <a:rPr lang="ru-RU" dirty="0" smtClean="0"/>
              <a:t>Наибольшая глубина</a:t>
            </a:r>
          </a:p>
          <a:p>
            <a:pPr eaLnBrk="1" hangingPunct="1">
              <a:defRPr/>
            </a:pPr>
            <a:r>
              <a:rPr lang="ru-RU" dirty="0" smtClean="0"/>
              <a:t>1 637 </a:t>
            </a:r>
            <a:r>
              <a:rPr lang="ru-RU" dirty="0" smtClean="0">
                <a:hlinkClick r:id="rId8" tooltip="Метр"/>
              </a:rPr>
              <a:t>м</a:t>
            </a:r>
            <a:endParaRPr lang="ru-RU" dirty="0" smtClean="0"/>
          </a:p>
          <a:p>
            <a:pPr eaLnBrk="1" hangingPunct="1">
              <a:defRPr/>
            </a:pPr>
            <a:r>
              <a:rPr lang="ru-RU" dirty="0" smtClean="0"/>
              <a:t>Средняя глубина</a:t>
            </a:r>
          </a:p>
          <a:p>
            <a:pPr eaLnBrk="1" hangingPunct="1">
              <a:defRPr/>
            </a:pPr>
            <a:r>
              <a:rPr lang="ru-RU" dirty="0" smtClean="0"/>
              <a:t>758 </a:t>
            </a:r>
            <a:r>
              <a:rPr lang="ru-RU" dirty="0" smtClean="0">
                <a:hlinkClick r:id="rId8" tooltip="Метр"/>
              </a:rPr>
              <a:t>м</a:t>
            </a:r>
            <a:endParaRPr lang="ru-RU" dirty="0" smtClean="0"/>
          </a:p>
          <a:p>
            <a:pPr eaLnBrk="1" hangingPunct="1">
              <a:defRPr/>
            </a:pPr>
            <a:r>
              <a:rPr lang="ru-RU" dirty="0" smtClean="0">
                <a:hlinkClick r:id="rId10" tooltip="Прозрачность (гидрология)"/>
              </a:rPr>
              <a:t>Прозрачность</a:t>
            </a:r>
            <a:endParaRPr lang="ru-RU" dirty="0" smtClean="0"/>
          </a:p>
          <a:p>
            <a:pPr eaLnBrk="1" hangingPunct="1">
              <a:defRPr/>
            </a:pPr>
            <a:r>
              <a:rPr lang="ru-RU" dirty="0" smtClean="0"/>
              <a:t>40 </a:t>
            </a:r>
            <a:r>
              <a:rPr lang="ru-RU" dirty="0" smtClean="0">
                <a:hlinkClick r:id="rId8" tooltip="Метр"/>
              </a:rPr>
              <a:t>м</a:t>
            </a:r>
            <a:r>
              <a:rPr lang="ru-RU" dirty="0" smtClean="0"/>
              <a:t>, на глубине —до 60 </a:t>
            </a:r>
            <a:r>
              <a:rPr lang="ru-RU" dirty="0" smtClean="0">
                <a:hlinkClick r:id="rId8" tooltip="Метр"/>
              </a:rPr>
              <a:t>м</a:t>
            </a:r>
            <a:endParaRPr lang="ru-RU" dirty="0" smtClean="0"/>
          </a:p>
          <a:p>
            <a:pPr eaLnBrk="1" hangingPunct="1">
              <a:defRPr/>
            </a:pPr>
            <a:r>
              <a:rPr lang="ru-RU" dirty="0" smtClean="0"/>
              <a:t>Площадь </a:t>
            </a:r>
            <a:r>
              <a:rPr lang="ru-RU" dirty="0" smtClean="0">
                <a:hlinkClick r:id="rId11" tooltip="Водосбор"/>
              </a:rPr>
              <a:t>водосбора</a:t>
            </a:r>
            <a:endParaRPr lang="ru-RU" dirty="0" smtClean="0"/>
          </a:p>
          <a:p>
            <a:pPr eaLnBrk="1" hangingPunct="1">
              <a:defRPr/>
            </a:pPr>
            <a:r>
              <a:rPr lang="ru-RU" dirty="0" smtClean="0"/>
              <a:t>560 тыс. км²</a:t>
            </a:r>
          </a:p>
          <a:p>
            <a:pPr eaLnBrk="1" hangingPunct="1">
              <a:defRPr/>
            </a:pPr>
            <a:r>
              <a:rPr lang="ru-RU" dirty="0" smtClean="0"/>
              <a:t>Впадающие реки</a:t>
            </a:r>
          </a:p>
          <a:p>
            <a:pPr eaLnBrk="1" hangingPunct="1">
              <a:defRPr/>
            </a:pPr>
            <a:r>
              <a:rPr lang="ru-RU" dirty="0" smtClean="0">
                <a:hlinkClick r:id="rId12" tooltip="Селенга (река)"/>
              </a:rPr>
              <a:t>Селенга</a:t>
            </a:r>
            <a:r>
              <a:rPr lang="ru-RU" dirty="0" smtClean="0"/>
              <a:t>, </a:t>
            </a:r>
            <a:r>
              <a:rPr lang="ru-RU" dirty="0" smtClean="0">
                <a:hlinkClick r:id="rId13" tooltip="Верхняя Ангара (река)"/>
              </a:rPr>
              <a:t>Верхняя Ангара</a:t>
            </a:r>
            <a:r>
              <a:rPr lang="ru-RU" dirty="0" smtClean="0"/>
              <a:t>, </a:t>
            </a:r>
            <a:r>
              <a:rPr lang="ru-RU" dirty="0" smtClean="0">
                <a:hlinkClick r:id="rId14" tooltip="Баргузин (река)"/>
              </a:rPr>
              <a:t>Баргузин</a:t>
            </a:r>
            <a:r>
              <a:rPr lang="ru-RU" dirty="0" smtClean="0"/>
              <a:t> и др.</a:t>
            </a:r>
            <a:br>
              <a:rPr lang="ru-RU" dirty="0" smtClean="0"/>
            </a:br>
            <a:r>
              <a:rPr lang="ru-RU" dirty="0" smtClean="0"/>
              <a:t>Всего более 336.</a:t>
            </a:r>
          </a:p>
          <a:p>
            <a:pPr eaLnBrk="1" hangingPunct="1">
              <a:defRPr/>
            </a:pPr>
            <a:r>
              <a:rPr lang="ru-RU" dirty="0" smtClean="0"/>
              <a:t>Вытекающая река</a:t>
            </a:r>
          </a:p>
          <a:p>
            <a:pPr eaLnBrk="1" hangingPunct="1">
              <a:defRPr/>
            </a:pPr>
            <a:r>
              <a:rPr lang="ru-RU" dirty="0" smtClean="0">
                <a:hlinkClick r:id="rId15" tooltip="Ангара"/>
              </a:rPr>
              <a:t>Ангара</a:t>
            </a:r>
            <a:endParaRPr lang="ru-RU" dirty="0" smtClean="0"/>
          </a:p>
          <a:p>
            <a:pPr eaLnBrk="1" hangingPunct="1">
              <a:defRPr/>
            </a:pPr>
            <a:r>
              <a:rPr lang="ru-RU" dirty="0" smtClean="0"/>
              <a:t>Самое глубокое озеро на Земле</a:t>
            </a:r>
          </a:p>
          <a:p>
            <a:pPr eaLnBrk="1" hangingPunct="1">
              <a:defRPr/>
            </a:pPr>
            <a:r>
              <a:rPr lang="ru-RU" dirty="0" smtClean="0"/>
              <a:t>Байкал находится в центре </a:t>
            </a:r>
            <a:r>
              <a:rPr lang="ru-RU" dirty="0" smtClean="0">
                <a:hlinkClick r:id="rId16" tooltip="Азия"/>
              </a:rPr>
              <a:t>Азии</a:t>
            </a:r>
            <a:r>
              <a:rPr lang="ru-RU" dirty="0" smtClean="0"/>
              <a:t>, в </a:t>
            </a:r>
            <a:r>
              <a:rPr lang="ru-RU" dirty="0" smtClean="0">
                <a:hlinkClick r:id="rId17" tooltip="Россия"/>
              </a:rPr>
              <a:t>России</a:t>
            </a:r>
            <a:r>
              <a:rPr lang="ru-RU" dirty="0" smtClean="0"/>
              <a:t>, на границе </a:t>
            </a:r>
            <a:r>
              <a:rPr lang="ru-RU" dirty="0" smtClean="0">
                <a:hlinkClick r:id="rId18" tooltip="Иркутская область"/>
              </a:rPr>
              <a:t>Иркутской области</a:t>
            </a:r>
            <a:r>
              <a:rPr lang="ru-RU" dirty="0" smtClean="0"/>
              <a:t> и </a:t>
            </a:r>
            <a:r>
              <a:rPr lang="ru-RU" dirty="0" smtClean="0">
                <a:hlinkClick r:id="rId19" tooltip="Бурятия"/>
              </a:rPr>
              <a:t>Республики Бурятия</a:t>
            </a:r>
            <a:r>
              <a:rPr lang="ru-RU" dirty="0" smtClean="0"/>
              <a:t>. Озеро протянулось с севера на юго-запад на 636 км в виде гигантского полумесяца. Ширина Байкала колеблется от </a:t>
            </a:r>
            <a:r>
              <a:rPr lang="ru-RU" dirty="0" smtClean="0">
                <a:hlinkClick r:id="rId20" tooltip="25 (число)"/>
              </a:rPr>
              <a:t>25</a:t>
            </a:r>
            <a:r>
              <a:rPr lang="ru-RU" dirty="0" smtClean="0"/>
              <a:t> до </a:t>
            </a:r>
            <a:r>
              <a:rPr lang="ru-RU" dirty="0" smtClean="0">
                <a:hlinkClick r:id="rId21" tooltip="80 (число)"/>
              </a:rPr>
              <a:t>80</a:t>
            </a:r>
            <a:r>
              <a:rPr lang="ru-RU" dirty="0" smtClean="0"/>
              <a:t> км.</a:t>
            </a:r>
          </a:p>
          <a:p>
            <a:pPr eaLnBrk="1" hangingPunct="1">
              <a:defRPr/>
            </a:pPr>
            <a:endParaRPr lang="ru-RU" dirty="0"/>
          </a:p>
        </p:txBody>
      </p:sp>
      <p:sp>
        <p:nvSpPr>
          <p:cNvPr id="317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50BA9A-C4F7-4495-8F09-55251DB15B49}"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54596AA-DCBB-422F-8B1C-4BFE5B07D055}" type="slidenum">
              <a:rPr lang="ru-RU" smtClean="0"/>
              <a:pPr>
                <a:defRPr/>
              </a:pPr>
              <a:t>3</a:t>
            </a:fld>
            <a:endParaRPr lang="ru-RU"/>
          </a:p>
        </p:txBody>
      </p:sp>
    </p:spTree>
    <p:extLst>
      <p:ext uri="{BB962C8B-B14F-4D97-AF65-F5344CB8AC3E}">
        <p14:creationId xmlns:p14="http://schemas.microsoft.com/office/powerpoint/2010/main" val="305548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 Озеро Байкал включено в список всемирного и культурного наследия ЮНЕСКО (56 объектов из 105 стран). </a:t>
            </a:r>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E30EC-615F-4971-ADDA-83B18CBF9E7B}" type="slidenum">
              <a:rPr lang="ru-RU" smtClean="0"/>
              <a:pPr/>
              <a:t>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В 1996 году Байкалу был придан международный статус – озеро включили в список всемирного наследия ЮНЕСКО, в который внесено всего 107 природных комплексов мира.</a:t>
            </a:r>
          </a:p>
          <a:p>
            <a:endParaRPr lang="ru-RU"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FB305B-725A-488E-BBBF-455451E3F964}" type="slidenum">
              <a:rPr lang="ru-RU" smtClean="0"/>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55000" lnSpcReduction="20000"/>
          </a:bodyPr>
          <a:lstStyle/>
          <a:p>
            <a:pPr eaLnBrk="1" hangingPunct="1">
              <a:defRPr/>
            </a:pPr>
            <a:r>
              <a:rPr lang="ru-RU" b="1" dirty="0" smtClean="0"/>
              <a:t>-Какого происхождение озера Байкал.</a:t>
            </a:r>
          </a:p>
          <a:p>
            <a:pPr eaLnBrk="1" hangingPunct="1">
              <a:defRPr/>
            </a:pPr>
            <a:r>
              <a:rPr lang="ru-RU" b="1" i="1" dirty="0" smtClean="0"/>
              <a:t>Байкал – зарождающийся океан</a:t>
            </a:r>
            <a:r>
              <a:rPr lang="ru-RU" dirty="0" smtClean="0"/>
              <a:t>.(опережающее задание, работа с картосхемой)</a:t>
            </a:r>
          </a:p>
          <a:p>
            <a:pPr eaLnBrk="1" hangingPunct="1">
              <a:defRPr/>
            </a:pPr>
            <a:r>
              <a:rPr lang="ru-RU" dirty="0" smtClean="0"/>
              <a:t>Пожалуй, не так уж удивительно оказаться на дне бывшего моря, воды которого схлынули миллионы лет назад. Гораздо труднее вообразить себя на дне будущего океана.</a:t>
            </a:r>
          </a:p>
          <a:p>
            <a:pPr eaLnBrk="1" hangingPunct="1">
              <a:defRPr/>
            </a:pPr>
            <a:r>
              <a:rPr lang="ru-RU" dirty="0" smtClean="0"/>
              <a:t>Если внимательно всмотреться в коричнево-жёлтый тон карты Восточной Сибири, можно увидеть извивающуюся, как вытянутая буква S, линию. Она нанизывает на себя врезанные в горные системы впадины. На юге, в Саянах, – Тунгусскую, на северо-востоке – </a:t>
            </a:r>
            <a:r>
              <a:rPr lang="ru-RU" dirty="0" err="1" smtClean="0"/>
              <a:t>Нижне</a:t>
            </a:r>
            <a:r>
              <a:rPr lang="ru-RU" dirty="0" smtClean="0"/>
              <a:t>-</a:t>
            </a:r>
          </a:p>
          <a:p>
            <a:pPr eaLnBrk="1" hangingPunct="1">
              <a:defRPr/>
            </a:pPr>
            <a:r>
              <a:rPr lang="ru-RU" dirty="0" smtClean="0"/>
              <a:t>Ангарскую, Шуйскую, Чарскую. И всюду озера, озера…Озерная цепь перепоясывает азиатский</a:t>
            </a:r>
          </a:p>
          <a:p>
            <a:pPr eaLnBrk="1" hangingPunct="1">
              <a:defRPr/>
            </a:pPr>
            <a:r>
              <a:rPr lang="ru-RU" dirty="0" smtClean="0"/>
              <a:t>континент. Её общая длина с Ю-З на С-В больше 2 тыс.км. Глубокими трещинами земная кора разломана здесь подобно корочке хлебного каравая. Примерно посередине-гигантская впадина озера Байкал.25-30 млн.лет назад наметился разлом земной коры. И с тех пор, то ускоряясь, то замедляясь, он неуклонно расширяется и углубляется. Постепенно отодвигаются друг от друга Сибирская и Забайкальская тектонические плиты. Медленно расходясь, эти два гигантских “куска” земной коры освобождают пространство для океанской впадины. Плиты двигаются</a:t>
            </a:r>
          </a:p>
          <a:p>
            <a:pPr eaLnBrk="1" hangingPunct="1">
              <a:defRPr/>
            </a:pPr>
            <a:r>
              <a:rPr lang="ru-RU" dirty="0" smtClean="0"/>
              <a:t>в среднем на 2-3 мм в год. Вроде бы ничтожная величина. Но перемножьте её, скажем на 300 млн. лет – получится 600 км. Это уже океан. Иногда процесс убыстряется в 5, а то и в 10 раз. Землетрясения – сигналы о том, что приближается “время океана”. Конечно, в наших человеческих масштабах приближается оно очень-очень медленно, совсем незаметно. Но в геологическом понимании времени, где счет идет на миллиарды, это быстро.</a:t>
            </a:r>
          </a:p>
          <a:p>
            <a:pPr eaLnBrk="1" hangingPunct="1">
              <a:defRPr/>
            </a:pPr>
            <a:r>
              <a:rPr lang="ru-RU" b="1" i="1" dirty="0" smtClean="0"/>
              <a:t>Байкал – Атлантида</a:t>
            </a:r>
            <a:r>
              <a:rPr lang="ru-RU" dirty="0" smtClean="0"/>
              <a:t>. (учитель)</a:t>
            </a:r>
          </a:p>
          <a:p>
            <a:pPr eaLnBrk="1" hangingPunct="1">
              <a:defRPr/>
            </a:pPr>
            <a:r>
              <a:rPr lang="ru-RU" dirty="0" smtClean="0"/>
              <a:t>В истории Байкала была своя Атлантида. Это произошло 144 года назад на глазах бурят-кочевников под новый 1862 год, под воду ушла северная часть дельта реки Селенги – самой большой реки впадающей в Байкал с востока. Это была Цыганская степь площадью около 200 кв. км. Под воду ушло пять бурятских селений, сотни голов скота. Чем не Атлантида?</a:t>
            </a:r>
          </a:p>
          <a:p>
            <a:pPr eaLnBrk="1" hangingPunct="1">
              <a:defRPr/>
            </a:pPr>
            <a:r>
              <a:rPr lang="ru-RU" dirty="0" smtClean="0"/>
              <a:t>Байкальская Атлантида – одно из начальных событий истории Великого Сибирского океана. </a:t>
            </a:r>
          </a:p>
          <a:p>
            <a:pPr eaLnBrk="1" hangingPunct="1">
              <a:defRPr/>
            </a:pPr>
            <a:r>
              <a:rPr lang="ru-RU" dirty="0" smtClean="0"/>
              <a:t>Вообще-то можно назвать Атлантидой весь Байкал. В настоящее время медленно погружается вся котловина, вместившая грандиозное озеро. И настоящее дно Байкала находится ещё километров на 5-7 ниже озера. Возможно ли, чтобы дно было ниже дна? А дело вот в чем. </a:t>
            </a:r>
          </a:p>
          <a:p>
            <a:pPr eaLnBrk="1" hangingPunct="1">
              <a:defRPr/>
            </a:pPr>
            <a:r>
              <a:rPr lang="ru-RU" dirty="0" smtClean="0"/>
              <a:t>В юго-восточной части Байкала на дне накопилась толща ила в 5-7 км. Ежегодный слой в 1 мм</a:t>
            </a:r>
          </a:p>
          <a:p>
            <a:pPr eaLnBrk="1" hangingPunct="1">
              <a:defRPr/>
            </a:pPr>
            <a:r>
              <a:rPr lang="ru-RU" dirty="0" smtClean="0"/>
              <a:t>За миллион лет даст 1 км толщи. Если бы впадина не углублялась, озерные отложения давно заполнили бы озеро. Уберем мысленно эти рыхлые остатки – глубина Байкала станет океанической. Донный ил образован из того материала, что приносят с собой в Байкал реки, и из останков завершивших свою жизнь животных Байкала. За миллионы лет всё это медленно </a:t>
            </a:r>
            <a:r>
              <a:rPr lang="ru-RU" dirty="0" err="1" smtClean="0"/>
              <a:t>осело</a:t>
            </a:r>
            <a:r>
              <a:rPr lang="ru-RU" dirty="0" smtClean="0"/>
              <a:t> на дно.</a:t>
            </a:r>
          </a:p>
          <a:p>
            <a:pPr eaLnBrk="1" hangingPunct="1">
              <a:defRPr/>
            </a:pPr>
            <a:r>
              <a:rPr lang="ru-RU" i="1" dirty="0" smtClean="0"/>
              <a:t>Землетрясения на Байкале бывают довольно часто - в течении года до 2 тыс., но они в основном слабые и фиксируются только сейсмографами. Примерно один раз в 10 - 12 лет бывают землетрясения в 5 - 6 баллов (по 12 - балльной шкале), а один раз в 20 -23 года - более сильные и разрушительные землетрясения - от 7 до 9 баллов и выше.</a:t>
            </a:r>
            <a:endParaRPr lang="ru-RU" dirty="0" smtClean="0"/>
          </a:p>
          <a:p>
            <a:pPr eaLnBrk="1" hangingPunct="1">
              <a:defRPr/>
            </a:pPr>
            <a:r>
              <a:rPr lang="ru-RU" i="1" dirty="0" smtClean="0"/>
              <a:t>В 1862 и 1959 гг. наблюдались катастрофические землетрясения в средней котловине озера. В 1959 г., например, при землетрясении 9,5 балла дно Байкала в эпицентре опустилось на 15 -20 м, а в 1862 г. при 10 - 10,5 - балльном землетрясении в северной части дельты Селенги ушел под воду участок суши площадью 200 км</a:t>
            </a:r>
            <a:r>
              <a:rPr lang="ru-RU" i="1" baseline="30000" dirty="0" smtClean="0"/>
              <a:t>2</a:t>
            </a:r>
            <a:r>
              <a:rPr lang="ru-RU" i="1" dirty="0" smtClean="0"/>
              <a:t>. Глубина во вновь образовавшемся заливе Провал в настоящее время около 11 м. Максимальная глубина в районе котловин бывших здесь озёр около 7 м. В мае - июне 1981 г. в котловине озера произошло несколько землетрясений, одно из них - в районе Нижнего Изголовья </a:t>
            </a:r>
            <a:r>
              <a:rPr lang="ru-RU" i="1" dirty="0" err="1" smtClean="0"/>
              <a:t>п-ва</a:t>
            </a:r>
            <a:r>
              <a:rPr lang="ru-RU" i="1" dirty="0" smtClean="0"/>
              <a:t> Святой Нос, силой 9 баллов в эпицентре.</a:t>
            </a:r>
            <a:endParaRPr lang="ru-RU" dirty="0" smtClean="0"/>
          </a:p>
          <a:p>
            <a:pPr eaLnBrk="1" hangingPunct="1">
              <a:defRPr/>
            </a:pPr>
            <a:r>
              <a:rPr lang="ru-RU" i="1" dirty="0" smtClean="0"/>
              <a:t>По данным геофизиков, берега Байкала расходятся, а котловина расширяется со скоростью до 2 см в год, т. е. с такой же скоростью с какой расходятся материки Африки и Америки, берега Средиземного и Красного морей, Калифорнийского и Персидского заливов и др. Примерно одинаковые скорости движения больших массивов земной коры дают основание думать об одинаковости причин, их вызывающих.</a:t>
            </a:r>
            <a:endParaRPr lang="ru-RU" dirty="0" smtClean="0"/>
          </a:p>
          <a:p>
            <a:pPr eaLnBrk="1" hangingPunct="1">
              <a:defRPr/>
            </a:pPr>
            <a:r>
              <a:rPr lang="ru-RU" i="1" dirty="0" smtClean="0"/>
              <a:t>По мнению некоторых геофизиков, Байкал можно считать зарождающимся океаном, ибо наряду с активными движениями земной коры в его районе отмечены значительные магнитные аномалии вдоль его оси. Эти аномалии по масштабам сравнимы с такими же аномалиями в районе срединно-атлантического разлома. Но эта </a:t>
            </a:r>
            <a:r>
              <a:rPr lang="ru-RU" i="1" dirty="0" err="1" smtClean="0"/>
              <a:t>океанородная</a:t>
            </a:r>
            <a:r>
              <a:rPr lang="ru-RU" i="1" dirty="0" smtClean="0"/>
              <a:t> точка зрения разделяется не всеми учёными. Как у сторонников, так и у противников таких утверждений не хватает доказательств. Необходимы дополнительные исследования</a:t>
            </a:r>
          </a:p>
          <a:p>
            <a:pPr eaLnBrk="1" hangingPunct="1">
              <a:defRPr/>
            </a:pPr>
            <a:r>
              <a:rPr lang="ru-RU" i="1" dirty="0" smtClean="0"/>
              <a:t>По данным геофизиков, берега Байкала расходятся, а котловина расширяется со скоростью до 2 см в год, т. е. с такой же скоростью с какой расходятся материки Африки и Америки, берега Средиземного и Красного морей, Калифорнийского и Персидского заливов и др. Примерно одинаковые скорости движения больших массивов земной коры дают основание думать об одинаковости причин, их вызывающих.</a:t>
            </a:r>
            <a:endParaRPr lang="ru-RU" dirty="0" smtClean="0"/>
          </a:p>
          <a:p>
            <a:pPr eaLnBrk="1" hangingPunct="1">
              <a:defRPr/>
            </a:pPr>
            <a:r>
              <a:rPr lang="ru-RU" i="1" dirty="0" smtClean="0"/>
              <a:t>По мнению некоторых геофизиков, Байкал можно считать зарождающимся океаном, ибо наряду с активными движениями земной коры в его районе отмечены значительные магнитные аномалии вдоль его оси. Эти аномалии по масштабам сравнимы с такими же аномалиями в районе срединно-атлантического разлома. Но эта </a:t>
            </a:r>
            <a:r>
              <a:rPr lang="ru-RU" i="1" dirty="0" err="1" smtClean="0"/>
              <a:t>океанородная</a:t>
            </a:r>
            <a:r>
              <a:rPr lang="ru-RU" i="1" dirty="0" smtClean="0"/>
              <a:t> точка зрения разделяется не всеми учёными. Как у сторонников, так и у противников таких утверждений не хватает доказательств. Необходимы дополнительные исследования.</a:t>
            </a:r>
            <a:endParaRPr lang="ru-RU" dirty="0"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8FA719-1E8F-4EB3-83DD-85729C4EE3FE}" type="slidenum">
              <a:rPr lang="ru-RU" smtClean="0"/>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Легенда об Ангаре.</a:t>
            </a:r>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55EFD6-363A-4EEC-A235-0FDD04DE2D5B}" type="slidenum">
              <a:rPr lang="ru-RU" smtClean="0"/>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dirty="0" smtClean="0"/>
              <a:t>"Музеем живых древностей" называют Байкал ученые. Из 1800 видов животных и растений около половины присущи только ему и нигде больше не встречаются. В его чистой пресной воде водятся типичные морские обитатели: тюлень (байкальская нерпа), морские губки, редкая живородящая полупрозрачная рыбка голомянка, омуль. </a:t>
            </a:r>
          </a:p>
          <a:p>
            <a:pPr eaLnBrk="1" hangingPunct="1"/>
            <a:r>
              <a:rPr lang="ru-RU" dirty="0" smtClean="0"/>
              <a:t>Почему же флора и фауна этого озера столь своеобразна и не распространяется в другие близлежащие водоемы? Видимо многое зависит от своеобразных условий Байкала, в первую очередь, от температуры и химизма его вод, их способности к самоочищению. Одни организмы, попавшие в Байкал, не смогли приспособиться к его условиям и вымирали, другие переселенцы приспособились к новым для них условиям, но видоизменились. Разумеется, все это происходило постепенно на протяжении длительных геологических </a:t>
            </a:r>
            <a:r>
              <a:rPr lang="ru-RU" dirty="0" err="1" smtClean="0"/>
              <a:t>периодовОбитает</a:t>
            </a:r>
            <a:r>
              <a:rPr lang="ru-RU" dirty="0" smtClean="0"/>
              <a:t> 52 вида, 27 из них - эндемики. Байкальский омуль - промысловая, самая деликатесная рыба. Он хорош во всех видах: жареный, соленый, с душком. Популяция его сокращается. Голомянка - маленькая 12-20 см длиной рыбка. На одну треть состоит из чистого рыбьего жира. Во время войны ее вылавливали для того, чтобы восстанавливать силы раненых. Она не имеет ни чешуи, ни рыбьего пузыря. Голомянкой питаются почти все рыбы и особенно тюлень-нерпа. Эта рыбка живородящая, икру не мечет, а сразу .</a:t>
            </a:r>
          </a:p>
          <a:p>
            <a:pPr eaLnBrk="1" hangingPunct="1"/>
            <a:endParaRPr lang="ru-RU" dirty="0" smtClean="0"/>
          </a:p>
          <a:p>
            <a:pPr eaLnBrk="1" hangingPunct="1"/>
            <a:endParaRPr lang="ru-RU" dirty="0" smtClean="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9D840D-6276-4253-9177-18A8C11317E5}" type="slidenum">
              <a:rPr lang="ru-RU" smtClean="0"/>
              <a:pPr/>
              <a:t>9</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Особая роль принадлежит веслоногому рачку, которого ученые называют эпишура байкальская. Этот вид встречается ещё только в одном месте на Земле – в глубоком Кроноцком озере на Камчатке. В каждом литре байкальской воды содержится от 30 до 50 тыс. рачков. По всему Байкалу их масса составляет 4 млн. т. Именно эпишура – излюбленная пища байкальских рыб, но она, же и основной фильтр байкальской воды. Подсчитано, что миллиарды рачков, потребляя микроскопические водоросли водоема, за год “ перерабатывают” в 7,5 раза больше воды, чем приносят все впадающие в озеро реки. Так вот кто мощный очиститель Байкала! Впрочем, эпишура может очищать только такую уникальную воду, как байкальская, в загрязненной воде она задыхается. Губителен для неё нагрев воды: чуть выше 12 градусов – и рачок погибает. Вот почему так важно оберегать байкальскую воду от малейшего изменения её свойств, осторожно поступать со всякого рода строительством на берегах Байкала, защищать его воду от проникновения всевозможных промышленных и бытовых стоков, несущих с собой пусть едва заметное, но, несомненно, вредное химическое и тепловое загрязнение.</a:t>
            </a:r>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671B83-8AE0-4819-B9D9-EBAA8C6FAE74}" type="slidenum">
              <a:rPr lang="ru-RU" smtClean="0"/>
              <a:pPr/>
              <a:t>12</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dirty="0" smtClean="0"/>
              <a:t>Ситуация возле Байкала не может оставаться не решенной. Созданы заповедники и национальные парки, закрыты ряд целлюлозно-бумажных комбинатов, ограничиваются промышленные вырубки леса. Установлены задания по перепрофилированию Байкальского целлюлозно-бумажного комбината. Предусматривается расширить здесь сеть туристических баз и одновременно установить такие условия организации туризма и отдыха населения, которые гарантируют сохранение ландшафтов, растительного и животного мира. К сожалению, вопрос о перепрофилировании ЦБК остается открытым, очистные сооружения не могут очистить воду до необходимой нормы. Положение к лучшему не изменилось. Не стали чище реки и само озеро. Рыбы становится меньше. Хуже того, компания ЮКОС собирается построить в бассейне Байкала нефтепровод, перекачивающий нефть в Китай.</a:t>
            </a:r>
          </a:p>
          <a:p>
            <a:pPr eaLnBrk="1" hangingPunct="1"/>
            <a:endParaRPr lang="ru-RU" dirty="0"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BE08F0-F36F-4E5F-AE94-3A567F1FD202}" type="slidenum">
              <a:rPr lang="ru-RU" smtClean="0"/>
              <a:pPr/>
              <a:t>15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00D0420-9901-4AFA-8C6B-7332D876A1C7}" type="datetimeFigureOut">
              <a:rPr lang="ru-RU">
                <a:solidFill>
                  <a:prstClr val="black">
                    <a:tint val="75000"/>
                  </a:prstClr>
                </a:solidFill>
              </a:rPr>
              <a:pPr>
                <a:defRPr/>
              </a:pPr>
              <a:t>14.10.2019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ED563E-9C10-44A9-9117-1425A7291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4322394"/>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44462B-B0D1-4515-999F-39A67A21E0CD}" type="datetimeFigureOut">
              <a:rPr lang="ru-RU">
                <a:solidFill>
                  <a:prstClr val="black">
                    <a:tint val="75000"/>
                  </a:prstClr>
                </a:solidFill>
              </a:rPr>
              <a:pPr>
                <a:defRPr/>
              </a:pPr>
              <a:t>14.10.2019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A65C6F-F900-4FE9-BD09-F91091A3FBA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67686225"/>
      </p:ext>
    </p:extLst>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18CCF8B-97AA-4974-923F-803566D0E6AF}" type="datetimeFigureOut">
              <a:rPr lang="ru-RU">
                <a:solidFill>
                  <a:prstClr val="black">
                    <a:tint val="75000"/>
                  </a:prstClr>
                </a:solidFill>
              </a:rPr>
              <a:pPr>
                <a:defRPr/>
              </a:pPr>
              <a:t>14.10.2019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449DF64-64AF-44B3-B0A8-6010A0751D2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82394884"/>
      </p:ext>
    </p:extLst>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E00D0420-9901-4AFA-8C6B-7332D876A1C7}"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ED563E-9C10-44A9-9117-1425A7291219}"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p:wheel spokes="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0ED619B-CC55-4888-B4DA-C3D95CFD806A}"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936D694-A1CE-41CD-B608-27AF5FF46817}" type="slidenum">
              <a:rPr lang="ru-RU" smtClean="0">
                <a:solidFill>
                  <a:prstClr val="black">
                    <a:tint val="75000"/>
                  </a:prstClr>
                </a:solidFill>
              </a:rPr>
              <a:pPr>
                <a:defRPr/>
              </a:pPr>
              <a:t>‹#›</a:t>
            </a:fld>
            <a:endParaRPr lang="ru-RU">
              <a:solidFill>
                <a:prstClr val="black">
                  <a:tint val="75000"/>
                </a:prstClr>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p:wheel spokes="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5DA6F49-64AA-41C3-9D75-E44EAA30DA9E}"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B1FD77-F587-4B11-ACAD-C0DCC373A254}"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p:wheel spokes="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F8F22992-B2BD-4F7B-B2F9-F848E25199CE}"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58E0D47-E0AA-453C-9B49-CFF7EE87C15D}" type="slidenum">
              <a:rPr lang="ru-RU" smtClean="0">
                <a:solidFill>
                  <a:prstClr val="black">
                    <a:tint val="75000"/>
                  </a:prstClr>
                </a:solidFill>
              </a:rPr>
              <a:pPr>
                <a:defRPr/>
              </a:pPr>
              <a:t>‹#›</a:t>
            </a:fld>
            <a:endParaRPr lang="ru-RU">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wheel spokes="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4CE5BB9B-21CE-4388-A9D7-4B0C1D3C9B64}"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4CD11E9-FEFA-4C5C-8D3E-F861BF185819}"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p:wheel spokes="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0ACB973E-47DB-4C62-8A71-D5C65CD07756}"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C7FA1EF-3D4C-4382-9892-59AC6B7E0A27}"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p:wheel spokes="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F4EFD1FE-8B4D-47A5-8695-A8FE61CF8D62}"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7090535-9A97-4D58-ABF1-810D0C490814}"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p:wheel spokes="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5F3088B4-92D7-4169-BB92-9F46548ED1B3}"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3257FC4-5305-4840-A54A-B93F9EACC163}" type="slidenum">
              <a:rPr lang="ru-RU" smtClean="0">
                <a:solidFill>
                  <a:prstClr val="black">
                    <a:tint val="75000"/>
                  </a:prstClr>
                </a:solidFill>
              </a:rPr>
              <a:pPr>
                <a:defRPr/>
              </a:pPr>
              <a:t>‹#›</a:t>
            </a:fld>
            <a:endParaRPr lang="ru-RU">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ED619B-CC55-4888-B4DA-C3D95CFD806A}" type="datetimeFigureOut">
              <a:rPr lang="ru-RU">
                <a:solidFill>
                  <a:prstClr val="black">
                    <a:tint val="75000"/>
                  </a:prstClr>
                </a:solidFill>
              </a:rPr>
              <a:pPr>
                <a:defRPr/>
              </a:pPr>
              <a:t>14.10.2019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936D694-A1CE-41CD-B608-27AF5FF468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79438964"/>
      </p:ext>
    </p:extLst>
  </p:cSld>
  <p:clrMapOvr>
    <a:masterClrMapping/>
  </p:clrMapOvr>
  <p:transition>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148FD1B-9BED-4310-8EE3-2D8B9B6BF9B0}"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D550E6-3A19-4703-9E89-CEBB1BAF3C0F}" type="slidenum">
              <a:rPr lang="ru-RU" smtClean="0">
                <a:solidFill>
                  <a:prstClr val="black">
                    <a:tint val="75000"/>
                  </a:prstClr>
                </a:solidFill>
              </a:rPr>
              <a:pPr>
                <a:defRPr/>
              </a:pPr>
              <a:t>‹#›</a:t>
            </a:fld>
            <a:endParaRPr lang="ru-RU">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p:wheel spokes="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044462B-B0D1-4515-999F-39A67A21E0CD}"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A65C6F-F900-4FE9-BD09-F91091A3FBA2}"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ransition>
    <p:wheel spokes="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218CCF8B-97AA-4974-923F-803566D0E6AF}"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449DF64-64AF-44B3-B0A8-6010A0751D2E}" type="slidenum">
              <a:rPr lang="ru-RU" smtClean="0">
                <a:solidFill>
                  <a:prstClr val="black">
                    <a:tint val="75000"/>
                  </a:prstClr>
                </a:solidFill>
              </a:rPr>
              <a:pPr>
                <a:defRPr/>
              </a:pPr>
              <a:t>‹#›</a:t>
            </a:fld>
            <a:endParaRPr lang="ru-RU">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5DA6F49-64AA-41C3-9D75-E44EAA30DA9E}" type="datetimeFigureOut">
              <a:rPr lang="ru-RU">
                <a:solidFill>
                  <a:prstClr val="black">
                    <a:tint val="75000"/>
                  </a:prstClr>
                </a:solidFill>
              </a:rPr>
              <a:pPr>
                <a:defRPr/>
              </a:pPr>
              <a:t>14.10.2019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CB1FD77-F587-4B11-ACAD-C0DCC373A2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45412679"/>
      </p:ext>
    </p:extLst>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8F22992-B2BD-4F7B-B2F9-F848E25199CE}" type="datetimeFigureOut">
              <a:rPr lang="ru-RU">
                <a:solidFill>
                  <a:prstClr val="black">
                    <a:tint val="75000"/>
                  </a:prstClr>
                </a:solidFill>
              </a:rPr>
              <a:pPr>
                <a:defRPr/>
              </a:pPr>
              <a:t>14.10.2019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58E0D47-E0AA-453C-9B49-CFF7EE87C1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37928399"/>
      </p:ext>
    </p:extLst>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CE5BB9B-21CE-4388-A9D7-4B0C1D3C9B64}" type="datetimeFigureOut">
              <a:rPr lang="ru-RU">
                <a:solidFill>
                  <a:prstClr val="black">
                    <a:tint val="75000"/>
                  </a:prstClr>
                </a:solidFill>
              </a:rPr>
              <a:pPr>
                <a:defRPr/>
              </a:pPr>
              <a:t>14.10.2019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4CD11E9-FEFA-4C5C-8D3E-F861BF1858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1214359"/>
      </p:ext>
    </p:extLst>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ACB973E-47DB-4C62-8A71-D5C65CD07756}" type="datetimeFigureOut">
              <a:rPr lang="ru-RU">
                <a:solidFill>
                  <a:prstClr val="black">
                    <a:tint val="75000"/>
                  </a:prstClr>
                </a:solidFill>
              </a:rPr>
              <a:pPr>
                <a:defRPr/>
              </a:pPr>
              <a:t>14.10.2019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C7FA1EF-3D4C-4382-9892-59AC6B7E0A2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66453829"/>
      </p:ext>
    </p:extLst>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4EFD1FE-8B4D-47A5-8695-A8FE61CF8D62}" type="datetimeFigureOut">
              <a:rPr lang="ru-RU">
                <a:solidFill>
                  <a:prstClr val="black">
                    <a:tint val="75000"/>
                  </a:prstClr>
                </a:solidFill>
              </a:rPr>
              <a:pPr>
                <a:defRPr/>
              </a:pPr>
              <a:t>14.10.2019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7090535-9A97-4D58-ABF1-810D0C49081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16648877"/>
      </p:ext>
    </p:extLst>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F3088B4-92D7-4169-BB92-9F46548ED1B3}" type="datetimeFigureOut">
              <a:rPr lang="ru-RU">
                <a:solidFill>
                  <a:prstClr val="black">
                    <a:tint val="75000"/>
                  </a:prstClr>
                </a:solidFill>
              </a:rPr>
              <a:pPr>
                <a:defRPr/>
              </a:pPr>
              <a:t>14.10.2019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3257FC4-5305-4840-A54A-B93F9EACC16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5119974"/>
      </p:ext>
    </p:extLst>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148FD1B-9BED-4310-8EE3-2D8B9B6BF9B0}" type="datetimeFigureOut">
              <a:rPr lang="ru-RU">
                <a:solidFill>
                  <a:prstClr val="black">
                    <a:tint val="75000"/>
                  </a:prstClr>
                </a:solidFill>
              </a:rPr>
              <a:pPr>
                <a:defRPr/>
              </a:pPr>
              <a:t>14.10.2019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2D550E6-3A19-4703-9E89-CEBB1BAF3C0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10335148"/>
      </p:ext>
    </p:extLst>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2B9252-80FD-49A5-924E-7FBAC40EE21E}" type="datetimeFigureOut">
              <a:rPr lang="ru-RU">
                <a:solidFill>
                  <a:prstClr val="black">
                    <a:tint val="75000"/>
                  </a:prstClr>
                </a:solidFill>
              </a:rPr>
              <a:pPr>
                <a:defRPr/>
              </a:pPr>
              <a:t>14.10.2019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C68D35-B6BE-409A-89CD-2EC6CA63931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92127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wheel spokes="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922B9252-80FD-49A5-924E-7FBAC40EE21E}" type="datetimeFigureOut">
              <a:rPr lang="ru-RU" smtClean="0">
                <a:solidFill>
                  <a:prstClr val="black">
                    <a:tint val="75000"/>
                  </a:prstClr>
                </a:solidFill>
              </a:rPr>
              <a:pPr>
                <a:defRPr/>
              </a:pPr>
              <a:t>14.10.2019</a:t>
            </a:fld>
            <a:endParaRPr lang="ru-RU">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B1C68D35-B6BE-409A-89CD-2EC6CA63931F}" type="slidenum">
              <a:rPr lang="ru-RU" smtClean="0">
                <a:solidFill>
                  <a:prstClr val="black">
                    <a:tint val="75000"/>
                  </a:prstClr>
                </a:solidFill>
              </a:rPr>
              <a:pPr>
                <a:defRPr/>
              </a:pPr>
              <a:t>‹#›</a:t>
            </a:fld>
            <a:endParaRPr lang="ru-RU">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wheel spokes="1"/>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slide" Target="slide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slide" Target="slide1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0.xm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slide" Target="slide13.xml"/><Relationship Id="rId11" Type="http://schemas.openxmlformats.org/officeDocument/2006/relationships/image" Target="../media/image20.png"/><Relationship Id="rId5" Type="http://schemas.openxmlformats.org/officeDocument/2006/relationships/slide" Target="slide12.xml"/><Relationship Id="rId10" Type="http://schemas.openxmlformats.org/officeDocument/2006/relationships/image" Target="../media/image19.png"/><Relationship Id="rId4" Type="http://schemas.openxmlformats.org/officeDocument/2006/relationships/slide" Target="slide11.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428604"/>
            <a:ext cx="8815112" cy="18288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ru-RU" sz="6000" b="1" dirty="0" smtClean="0">
                <a:ln w="50800"/>
                <a:solidFill>
                  <a:srgbClr val="00B050"/>
                </a:solidFill>
                <a:effectLst/>
              </a:rPr>
              <a:t>Байкал </a:t>
            </a:r>
            <a:r>
              <a:rPr lang="ru-RU" sz="6000" b="1" dirty="0" smtClean="0">
                <a:ln w="50800"/>
                <a:solidFill>
                  <a:srgbClr val="00B050"/>
                </a:solidFill>
              </a:rPr>
              <a:t>–чудо России </a:t>
            </a:r>
            <a:endParaRPr lang="ru-RU" sz="6000" b="1" dirty="0">
              <a:ln w="50800"/>
              <a:solidFill>
                <a:srgbClr val="00B050"/>
              </a:solidFill>
              <a:effectLst/>
            </a:endParaRPr>
          </a:p>
        </p:txBody>
      </p:sp>
      <p:pic>
        <p:nvPicPr>
          <p:cNvPr id="6147" name="Picture 2" descr="C:\Documents and Settings\1\Мои документы\Новая папка\11541.gif.jpg"/>
          <p:cNvPicPr>
            <a:picLocks noChangeAspect="1" noChangeArrowheads="1"/>
          </p:cNvPicPr>
          <p:nvPr/>
        </p:nvPicPr>
        <p:blipFill>
          <a:blip r:embed="rId3"/>
          <a:srcRect/>
          <a:stretch>
            <a:fillRect/>
          </a:stretch>
        </p:blipFill>
        <p:spPr bwMode="auto">
          <a:xfrm>
            <a:off x="611560" y="2492896"/>
            <a:ext cx="2088232" cy="3107134"/>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6228184" y="2456780"/>
            <a:ext cx="2390800" cy="3143250"/>
          </a:xfrm>
          <a:prstGeom prst="rect">
            <a:avLst/>
          </a:prstGeom>
          <a:noFill/>
          <a:ln w="9525">
            <a:noFill/>
            <a:miter lim="800000"/>
            <a:headEnd/>
            <a:tailEnd/>
          </a:ln>
        </p:spPr>
      </p:pic>
      <p:sp>
        <p:nvSpPr>
          <p:cNvPr id="3" name="Прямоугольник 2"/>
          <p:cNvSpPr/>
          <p:nvPr/>
        </p:nvSpPr>
        <p:spPr>
          <a:xfrm>
            <a:off x="2843808" y="3244334"/>
            <a:ext cx="3240360" cy="2677656"/>
          </a:xfrm>
          <a:prstGeom prst="rect">
            <a:avLst/>
          </a:prstGeom>
        </p:spPr>
        <p:txBody>
          <a:bodyPr wrap="square">
            <a:spAutoFit/>
          </a:bodyPr>
          <a:lstStyle/>
          <a:p>
            <a:r>
              <a:rPr lang="ru-RU" sz="2800" dirty="0" smtClean="0">
                <a:solidFill>
                  <a:srgbClr val="FFFF00"/>
                </a:solidFill>
                <a:latin typeface="Times New Roman"/>
                <a:ea typeface="Times New Roman"/>
              </a:rPr>
              <a:t>Автор :  Музаева </a:t>
            </a:r>
            <a:r>
              <a:rPr lang="ru-RU" sz="2800" dirty="0">
                <a:solidFill>
                  <a:srgbClr val="FFFF00"/>
                </a:solidFill>
                <a:latin typeface="Times New Roman"/>
                <a:ea typeface="Times New Roman"/>
              </a:rPr>
              <a:t>Фатима  </a:t>
            </a:r>
            <a:r>
              <a:rPr lang="ru-RU" sz="2800" dirty="0" smtClean="0">
                <a:solidFill>
                  <a:srgbClr val="FFFF00"/>
                </a:solidFill>
                <a:latin typeface="Times New Roman"/>
                <a:ea typeface="Times New Roman"/>
              </a:rPr>
              <a:t>8 класс</a:t>
            </a:r>
          </a:p>
          <a:p>
            <a:r>
              <a:rPr lang="ru-RU" sz="2800" dirty="0" smtClean="0">
                <a:solidFill>
                  <a:srgbClr val="FFFF00"/>
                </a:solidFill>
                <a:latin typeface="Times New Roman"/>
                <a:ea typeface="Times New Roman"/>
              </a:rPr>
              <a:t>Руководитель: </a:t>
            </a:r>
            <a:r>
              <a:rPr lang="ru-RU" sz="2800" dirty="0" err="1" smtClean="0">
                <a:solidFill>
                  <a:srgbClr val="FFFF00"/>
                </a:solidFill>
                <a:latin typeface="Times New Roman"/>
                <a:ea typeface="Times New Roman"/>
              </a:rPr>
              <a:t>Саралапова</a:t>
            </a:r>
            <a:r>
              <a:rPr lang="ru-RU" sz="2800" dirty="0" smtClean="0">
                <a:solidFill>
                  <a:srgbClr val="FFFF00"/>
                </a:solidFill>
                <a:latin typeface="Times New Roman"/>
                <a:ea typeface="Times New Roman"/>
              </a:rPr>
              <a:t> А.Г.</a:t>
            </a:r>
          </a:p>
          <a:p>
            <a:endParaRPr lang="ru-RU" sz="2800" dirty="0">
              <a:latin typeface="Times New Roman"/>
            </a:endParaRPr>
          </a:p>
          <a:p>
            <a:endParaRPr lang="ru-RU" sz="28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27" y="544141"/>
            <a:ext cx="8248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r="6383" b="4776"/>
          <a:stretch>
            <a:fillRect/>
          </a:stretch>
        </p:blipFill>
        <p:spPr bwMode="auto">
          <a:xfrm>
            <a:off x="0" y="0"/>
            <a:ext cx="3143250" cy="2286000"/>
          </a:xfrm>
          <a:prstGeom prst="rect">
            <a:avLst/>
          </a:prstGeom>
          <a:noFill/>
          <a:ln w="9525">
            <a:noFill/>
            <a:miter lim="800000"/>
            <a:headEnd/>
            <a:tailEnd/>
          </a:ln>
        </p:spPr>
      </p:pic>
      <p:pic>
        <p:nvPicPr>
          <p:cNvPr id="21507" name="Picture 3"/>
          <p:cNvPicPr>
            <a:picLocks noChangeAspect="1" noChangeArrowheads="1"/>
          </p:cNvPicPr>
          <p:nvPr/>
        </p:nvPicPr>
        <p:blipFill>
          <a:blip r:embed="rId3"/>
          <a:srcRect l="3845" r="3847"/>
          <a:stretch>
            <a:fillRect/>
          </a:stretch>
        </p:blipFill>
        <p:spPr bwMode="auto">
          <a:xfrm>
            <a:off x="0" y="2500313"/>
            <a:ext cx="3214688" cy="2254250"/>
          </a:xfrm>
          <a:prstGeom prst="rect">
            <a:avLst/>
          </a:prstGeom>
          <a:noFill/>
          <a:ln w="9525">
            <a:noFill/>
            <a:miter lim="800000"/>
            <a:headEnd/>
            <a:tailEnd/>
          </a:ln>
        </p:spPr>
      </p:pic>
      <p:pic>
        <p:nvPicPr>
          <p:cNvPr id="21508" name="Picture 4"/>
          <p:cNvPicPr>
            <a:picLocks noChangeAspect="1" noChangeArrowheads="1"/>
          </p:cNvPicPr>
          <p:nvPr/>
        </p:nvPicPr>
        <p:blipFill>
          <a:blip r:embed="rId4"/>
          <a:srcRect l="10017" t="23347" b="19952"/>
          <a:stretch>
            <a:fillRect/>
          </a:stretch>
        </p:blipFill>
        <p:spPr bwMode="auto">
          <a:xfrm>
            <a:off x="0" y="5072063"/>
            <a:ext cx="3214688" cy="1571625"/>
          </a:xfrm>
          <a:prstGeom prst="rect">
            <a:avLst/>
          </a:prstGeom>
          <a:noFill/>
          <a:ln w="9525">
            <a:noFill/>
            <a:miter lim="800000"/>
            <a:headEnd/>
            <a:tailEnd/>
          </a:ln>
        </p:spPr>
      </p:pic>
      <p:sp>
        <p:nvSpPr>
          <p:cNvPr id="20485" name="Прямоугольник 6"/>
          <p:cNvSpPr>
            <a:spLocks noChangeArrowheads="1"/>
          </p:cNvSpPr>
          <p:nvPr/>
        </p:nvSpPr>
        <p:spPr bwMode="auto">
          <a:xfrm>
            <a:off x="5000625" y="928688"/>
            <a:ext cx="3286125" cy="3970318"/>
          </a:xfrm>
          <a:prstGeom prst="rect">
            <a:avLst/>
          </a:prstGeom>
          <a:noFill/>
          <a:ln w="9525">
            <a:noFill/>
            <a:miter lim="800000"/>
            <a:headEnd/>
            <a:tailEnd/>
          </a:ln>
        </p:spPr>
        <p:txBody>
          <a:bodyPr>
            <a:spAutoFit/>
          </a:bodyPr>
          <a:lstStyle/>
          <a:p>
            <a:pPr>
              <a:defRPr/>
            </a:pPr>
            <a:r>
              <a:rPr lang="ru-RU" dirty="0">
                <a:latin typeface="+mj-lt"/>
              </a:rPr>
              <a:t>Голомянка - маленькая 12-20 см длиной рыбка. На одну треть состоит из чистого рыбьего жира. Во время войны ее вылавливали для того, чтобы восстанавливать силы раненых. Она не имеет ни чешуи, ни рыбьего пузыря. Голомянкой питаются почти все рыбы и особенно тюлень-нерпа. Эта рыбка живородящая, икру не мечет, а сразу производит потомство (до 1-2 тысяч личинок).</a:t>
            </a:r>
          </a:p>
        </p:txBody>
      </p:sp>
      <p:sp>
        <p:nvSpPr>
          <p:cNvPr id="8" name="Стрелка влево 7">
            <a:hlinkClick r:id="rId5" action="ppaction://hlinksldjump"/>
          </p:cNvPr>
          <p:cNvSpPr/>
          <p:nvPr/>
        </p:nvSpPr>
        <p:spPr>
          <a:xfrm>
            <a:off x="7072330" y="5857892"/>
            <a:ext cx="1000132" cy="785794"/>
          </a:xfrm>
          <a:prstGeom prst="leftArrow">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214313"/>
            <a:ext cx="4191000" cy="3143250"/>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0" y="3786188"/>
            <a:ext cx="4316413" cy="2857500"/>
          </a:xfrm>
          <a:prstGeom prst="rect">
            <a:avLst/>
          </a:prstGeom>
          <a:noFill/>
          <a:ln w="9525">
            <a:noFill/>
            <a:miter lim="800000"/>
            <a:headEnd/>
            <a:tailEnd/>
          </a:ln>
        </p:spPr>
      </p:pic>
      <p:sp>
        <p:nvSpPr>
          <p:cNvPr id="21508" name="Прямоугольник 5"/>
          <p:cNvSpPr>
            <a:spLocks noChangeArrowheads="1"/>
          </p:cNvSpPr>
          <p:nvPr/>
        </p:nvSpPr>
        <p:spPr bwMode="auto">
          <a:xfrm>
            <a:off x="5000625" y="785813"/>
            <a:ext cx="3643313" cy="4246562"/>
          </a:xfrm>
          <a:prstGeom prst="rect">
            <a:avLst/>
          </a:prstGeom>
          <a:noFill/>
          <a:ln w="9525">
            <a:noFill/>
            <a:miter lim="800000"/>
            <a:headEnd/>
            <a:tailEnd/>
          </a:ln>
        </p:spPr>
        <p:txBody>
          <a:bodyPr>
            <a:spAutoFit/>
          </a:bodyPr>
          <a:lstStyle/>
          <a:p>
            <a:pPr>
              <a:defRPr/>
            </a:pPr>
            <a:r>
              <a:rPr lang="ru-RU" dirty="0">
                <a:latin typeface="+mj-lt"/>
              </a:rPr>
              <a:t>Среди сиговых рыб самый известный вид рыб это </a:t>
            </a:r>
            <a:r>
              <a:rPr lang="ru-RU" b="1" dirty="0">
                <a:latin typeface="+mj-lt"/>
              </a:rPr>
              <a:t>Байкальский омуль</a:t>
            </a:r>
            <a:r>
              <a:rPr lang="ru-RU" dirty="0">
                <a:latin typeface="+mj-lt"/>
              </a:rPr>
              <a:t>. Двадцать тысяч лет назад арктический морской омуль проник в Байкал из Северного Ледовитого океана по системе рек и со времени последнего ледникового обледенения до сегодняшнего дня обитает в этом уникальном озере. Кроме того, в отличие от других рыб, морской омуль отлично чувствует себя как в морской соленой воде, так и в пресной речной воде</a:t>
            </a:r>
          </a:p>
        </p:txBody>
      </p:sp>
      <p:sp>
        <p:nvSpPr>
          <p:cNvPr id="7" name="Стрелка влево 6">
            <a:hlinkClick r:id="rId4" action="ppaction://hlinksldjump"/>
          </p:cNvPr>
          <p:cNvSpPr/>
          <p:nvPr/>
        </p:nvSpPr>
        <p:spPr>
          <a:xfrm>
            <a:off x="7072330" y="5857892"/>
            <a:ext cx="1000132" cy="785794"/>
          </a:xfrm>
          <a:prstGeom prst="leftArrow">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Рисунок 103" descr="http://ido.tsu.ru/ss/ssdata/202-6.jpg"/>
          <p:cNvPicPr>
            <a:picLocks noChangeAspect="1" noChangeArrowheads="1"/>
          </p:cNvPicPr>
          <p:nvPr/>
        </p:nvPicPr>
        <p:blipFill>
          <a:blip r:embed="rId3"/>
          <a:srcRect/>
          <a:stretch>
            <a:fillRect/>
          </a:stretch>
        </p:blipFill>
        <p:spPr bwMode="auto">
          <a:xfrm>
            <a:off x="571500" y="857250"/>
            <a:ext cx="3143250" cy="3571875"/>
          </a:xfrm>
          <a:prstGeom prst="rect">
            <a:avLst/>
          </a:prstGeom>
          <a:noFill/>
          <a:ln w="9525">
            <a:noFill/>
            <a:miter lim="800000"/>
            <a:headEnd/>
            <a:tailEnd/>
          </a:ln>
        </p:spPr>
      </p:pic>
      <p:sp>
        <p:nvSpPr>
          <p:cNvPr id="22531" name="Rectangle 3"/>
          <p:cNvSpPr>
            <a:spLocks noChangeArrowheads="1"/>
          </p:cNvSpPr>
          <p:nvPr/>
        </p:nvSpPr>
        <p:spPr bwMode="auto">
          <a:xfrm>
            <a:off x="4572000" y="893793"/>
            <a:ext cx="3357563" cy="4524315"/>
          </a:xfrm>
          <a:prstGeom prst="rect">
            <a:avLst/>
          </a:prstGeom>
          <a:noFill/>
          <a:ln w="9525">
            <a:noFill/>
            <a:miter lim="800000"/>
            <a:headEnd/>
            <a:tailEnd/>
          </a:ln>
        </p:spPr>
        <p:txBody>
          <a:bodyPr anchor="ctr">
            <a:spAutoFit/>
          </a:bodyPr>
          <a:lstStyle/>
          <a:p>
            <a:pPr>
              <a:defRPr/>
            </a:pPr>
            <a:r>
              <a:rPr lang="ru-RU" sz="1400" dirty="0">
                <a:latin typeface="+mj-lt"/>
                <a:cs typeface="Arial" pitchFamily="34" charset="0"/>
              </a:rPr>
              <a:t>Эпишуру с полным основанием </a:t>
            </a:r>
            <a:r>
              <a:rPr lang="ru-RU" sz="1600" dirty="0">
                <a:latin typeface="+mj-lt"/>
                <a:cs typeface="Arial" pitchFamily="34" charset="0"/>
              </a:rPr>
              <a:t>можно назвать дворником Байкала. И рачок-то ерундовый - всего 15 мм длиной. Им охотно питаются рыбы. Каждая такая </a:t>
            </a:r>
            <a:r>
              <a:rPr lang="ru-RU" sz="1600" dirty="0" err="1">
                <a:latin typeface="+mj-lt"/>
                <a:cs typeface="Arial" pitchFamily="34" charset="0"/>
              </a:rPr>
              <a:t>малявочка</a:t>
            </a:r>
            <a:r>
              <a:rPr lang="ru-RU" sz="1600" dirty="0">
                <a:latin typeface="+mj-lt"/>
                <a:cs typeface="Arial" pitchFamily="34" charset="0"/>
              </a:rPr>
              <a:t> в год очищает 15 м</a:t>
            </a:r>
            <a:r>
              <a:rPr lang="ru-RU" sz="1600" baseline="30000" dirty="0">
                <a:latin typeface="+mj-lt"/>
                <a:cs typeface="Arial" pitchFamily="34" charset="0"/>
              </a:rPr>
              <a:t>3</a:t>
            </a:r>
            <a:r>
              <a:rPr lang="ru-RU" sz="1600" dirty="0">
                <a:latin typeface="+mj-lt"/>
                <a:cs typeface="Arial" pitchFamily="34" charset="0"/>
              </a:rPr>
              <a:t> воды, и чем ее больше, тем чище вода.</a:t>
            </a:r>
          </a:p>
          <a:p>
            <a:pPr eaLnBrk="0" hangingPunct="0">
              <a:defRPr/>
            </a:pPr>
            <a:r>
              <a:rPr lang="ru-RU" sz="1600" dirty="0">
                <a:latin typeface="+mj-lt"/>
                <a:cs typeface="Arial" pitchFamily="34" charset="0"/>
              </a:rPr>
              <a:t>Постоянно, днем и ночью, летом и зимой пропускает через себя Эпишуру многие литры воды, оставляя из нее себе на пропитание пылеватые частицы и растворенные элементы. Но стоит попасть какому-либо металлу, крошечке целлюлозы, или чему-либо другому из тех 97 веществ, </a:t>
            </a:r>
            <a:r>
              <a:rPr lang="ru-RU" sz="1600" dirty="0">
                <a:solidFill>
                  <a:schemeClr val="bg1"/>
                </a:solidFill>
                <a:latin typeface="+mj-lt"/>
                <a:cs typeface="Arial" pitchFamily="34" charset="0"/>
              </a:rPr>
              <a:t>что сбрасываются в воду человеком, Эпишуру погибает </a:t>
            </a:r>
          </a:p>
        </p:txBody>
      </p:sp>
      <p:sp>
        <p:nvSpPr>
          <p:cNvPr id="8" name="Стрелка влево 7">
            <a:hlinkClick r:id="rId4" action="ppaction://hlinksldjump"/>
          </p:cNvPr>
          <p:cNvSpPr/>
          <p:nvPr/>
        </p:nvSpPr>
        <p:spPr>
          <a:xfrm>
            <a:off x="7072330" y="5857892"/>
            <a:ext cx="1000132" cy="785794"/>
          </a:xfrm>
          <a:prstGeom prst="leftArrow">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Рисунок 68"/>
          <p:cNvPicPr>
            <a:picLocks noChangeAspect="1" noChangeArrowheads="1"/>
          </p:cNvPicPr>
          <p:nvPr/>
        </p:nvPicPr>
        <p:blipFill>
          <a:blip r:embed="rId2"/>
          <a:srcRect b="11731"/>
          <a:stretch>
            <a:fillRect/>
          </a:stretch>
        </p:blipFill>
        <p:spPr bwMode="auto">
          <a:xfrm>
            <a:off x="214313" y="214313"/>
            <a:ext cx="3000375" cy="2428875"/>
          </a:xfrm>
          <a:prstGeom prst="rect">
            <a:avLst/>
          </a:prstGeom>
          <a:noFill/>
          <a:ln w="9525">
            <a:noFill/>
            <a:miter lim="800000"/>
            <a:headEnd/>
            <a:tailEnd/>
          </a:ln>
        </p:spPr>
      </p:pic>
      <p:sp>
        <p:nvSpPr>
          <p:cNvPr id="24579" name="Rectangle 3"/>
          <p:cNvSpPr>
            <a:spLocks noChangeArrowheads="1"/>
          </p:cNvSpPr>
          <p:nvPr/>
        </p:nvSpPr>
        <p:spPr bwMode="auto">
          <a:xfrm>
            <a:off x="3851921" y="1216373"/>
            <a:ext cx="5006330" cy="3539430"/>
          </a:xfrm>
          <a:prstGeom prst="rect">
            <a:avLst/>
          </a:prstGeom>
          <a:noFill/>
          <a:ln w="9525">
            <a:noFill/>
            <a:miter lim="800000"/>
            <a:headEnd/>
            <a:tailEnd/>
          </a:ln>
        </p:spPr>
        <p:txBody>
          <a:bodyPr wrap="square" anchor="ctr">
            <a:spAutoFit/>
          </a:bodyPr>
          <a:lstStyle/>
          <a:p>
            <a:r>
              <a:rPr lang="ru-RU" sz="1400" dirty="0">
                <a:latin typeface="Constantia" pitchFamily="18" charset="0"/>
                <a:cs typeface="Times New Roman" pitchFamily="18" charset="0"/>
              </a:rPr>
              <a:t>Появление нерпы на Байкале - загадка для ученых до сих пор. Одни считают, что нерпа появилась здесь сама по себе, независимо от каких бы то ни было миграций из морей и океанов. Другие - что этот вид проник сюда в ледниковую эпоху через Лену, или Ангару и Енисей. Весит 100 кг, почти всю жизнь проводит в воде, но не реже чем через 1 час она должна подниматься на поверхность за воздухом.</a:t>
            </a:r>
            <a:endParaRPr lang="ru-RU" sz="1000" dirty="0">
              <a:latin typeface="Constantia" pitchFamily="18" charset="0"/>
            </a:endParaRPr>
          </a:p>
          <a:p>
            <a:pPr eaLnBrk="0" hangingPunct="0"/>
            <a:r>
              <a:rPr lang="ru-RU" sz="1400" dirty="0">
                <a:latin typeface="Constantia" pitchFamily="18" charset="0"/>
                <a:cs typeface="Times New Roman" pitchFamily="18" charset="0"/>
              </a:rPr>
              <a:t>В феврале-марте у нерпы рождаются детеныши, чаще один, редко два, покрытые густым белым мехом. Детеныша называют бельком или </a:t>
            </a:r>
            <a:r>
              <a:rPr lang="ru-RU" sz="1400" dirty="0" err="1">
                <a:latin typeface="Constantia" pitchFamily="18" charset="0"/>
                <a:cs typeface="Times New Roman" pitchFamily="18" charset="0"/>
              </a:rPr>
              <a:t>хубунком</a:t>
            </a:r>
            <a:r>
              <a:rPr lang="ru-RU" sz="1400" dirty="0">
                <a:latin typeface="Constantia" pitchFamily="18" charset="0"/>
                <a:cs typeface="Times New Roman" pitchFamily="18" charset="0"/>
              </a:rPr>
              <a:t>. </a:t>
            </a:r>
            <a:r>
              <a:rPr lang="ru-RU" sz="1400" dirty="0" err="1">
                <a:latin typeface="Constantia" pitchFamily="18" charset="0"/>
                <a:cs typeface="Times New Roman" pitchFamily="18" charset="0"/>
              </a:rPr>
              <a:t>Нерпенок</a:t>
            </a:r>
            <a:r>
              <a:rPr lang="ru-RU" sz="1400" dirty="0">
                <a:latin typeface="Constantia" pitchFamily="18" charset="0"/>
                <a:cs typeface="Times New Roman" pitchFamily="18" charset="0"/>
              </a:rPr>
              <a:t> растет быстро. Мать кормит его жирным молоком около трех месяцев, хотя с первых дней начинает подкармливать рыбой.</a:t>
            </a:r>
          </a:p>
          <a:p>
            <a:pPr eaLnBrk="0" hangingPunct="0"/>
            <a:r>
              <a:rPr lang="ru-RU" sz="1400" dirty="0">
                <a:latin typeface="Constantia" pitchFamily="18" charset="0"/>
                <a:cs typeface="Times New Roman" pitchFamily="18" charset="0"/>
              </a:rPr>
              <a:t>Сейчас на Байкале на считывается около 70 тысяч нерп. Ежегодно добывается до 4 тысяч зверей. Ценится и мех и </a:t>
            </a:r>
            <a:r>
              <a:rPr lang="ru-RU" sz="1400" dirty="0">
                <a:solidFill>
                  <a:schemeClr val="bg1"/>
                </a:solidFill>
                <a:latin typeface="Constantia" pitchFamily="18" charset="0"/>
                <a:cs typeface="Times New Roman" pitchFamily="18" charset="0"/>
              </a:rPr>
              <a:t>шкура</a:t>
            </a:r>
            <a:r>
              <a:rPr lang="ru-RU" sz="1400" i="1" dirty="0">
                <a:solidFill>
                  <a:schemeClr val="bg1"/>
                </a:solidFill>
                <a:latin typeface="Constantia" pitchFamily="18" charset="0"/>
                <a:cs typeface="Times New Roman" pitchFamily="18" charset="0"/>
              </a:rPr>
              <a:t>.</a:t>
            </a:r>
            <a:r>
              <a:rPr lang="ru-RU" sz="1000" dirty="0">
                <a:solidFill>
                  <a:schemeClr val="bg1"/>
                </a:solidFill>
                <a:latin typeface="Constantia" pitchFamily="18" charset="0"/>
              </a:rPr>
              <a:t> </a:t>
            </a:r>
            <a:endParaRPr lang="ru-RU" sz="2000" dirty="0">
              <a:solidFill>
                <a:schemeClr val="bg1"/>
              </a:solidFill>
              <a:latin typeface="Constantia" pitchFamily="18" charset="0"/>
            </a:endParaRPr>
          </a:p>
        </p:txBody>
      </p:sp>
      <p:sp>
        <p:nvSpPr>
          <p:cNvPr id="7" name="Стрелка влево 6">
            <a:hlinkClick r:id="rId3" action="ppaction://hlinksldjump"/>
          </p:cNvPr>
          <p:cNvSpPr/>
          <p:nvPr/>
        </p:nvSpPr>
        <p:spPr>
          <a:xfrm>
            <a:off x="7072330" y="5857892"/>
            <a:ext cx="1000132" cy="785794"/>
          </a:xfrm>
          <a:prstGeom prst="leftArrow">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pic>
        <p:nvPicPr>
          <p:cNvPr id="24583" name="Picture 4"/>
          <p:cNvPicPr>
            <a:picLocks noChangeAspect="1" noChangeArrowheads="1"/>
          </p:cNvPicPr>
          <p:nvPr/>
        </p:nvPicPr>
        <p:blipFill>
          <a:blip r:embed="rId4"/>
          <a:srcRect l="10226" t="12126" r="18181" b="10268"/>
          <a:stretch>
            <a:fillRect/>
          </a:stretch>
        </p:blipFill>
        <p:spPr bwMode="auto">
          <a:xfrm>
            <a:off x="214313" y="2857500"/>
            <a:ext cx="3000375" cy="2286000"/>
          </a:xfrm>
          <a:prstGeom prst="rect">
            <a:avLst/>
          </a:prstGeom>
          <a:noFill/>
          <a:ln w="9525">
            <a:noFill/>
            <a:miter lim="800000"/>
            <a:headEnd/>
            <a:tailEnd/>
          </a:ln>
        </p:spPr>
      </p:pic>
      <p:pic>
        <p:nvPicPr>
          <p:cNvPr id="24584" name="Picture 5"/>
          <p:cNvPicPr>
            <a:picLocks noChangeAspect="1" noChangeArrowheads="1"/>
          </p:cNvPicPr>
          <p:nvPr/>
        </p:nvPicPr>
        <p:blipFill>
          <a:blip r:embed="rId5"/>
          <a:srcRect t="38902" r="9589"/>
          <a:stretch>
            <a:fillRect/>
          </a:stretch>
        </p:blipFill>
        <p:spPr bwMode="auto">
          <a:xfrm>
            <a:off x="214313" y="5357813"/>
            <a:ext cx="3143250" cy="1500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428625" y="1357313"/>
            <a:ext cx="8229600" cy="3357562"/>
          </a:xfrm>
        </p:spPr>
        <p:txBody>
          <a:bodyPr/>
          <a:lstStyle/>
          <a:p>
            <a:pPr eaLnBrk="1" hangingPunct="1">
              <a:buFont typeface="Arial" charset="0"/>
              <a:buNone/>
            </a:pPr>
            <a:r>
              <a:rPr lang="ru-RU" sz="2400" dirty="0" smtClean="0">
                <a:latin typeface="Times New Roman" pitchFamily="18" charset="0"/>
                <a:cs typeface="Times New Roman" pitchFamily="18" charset="0"/>
              </a:rPr>
              <a:t>- положительная динамика изменений экологического состояния озера Байкала;</a:t>
            </a:r>
          </a:p>
          <a:p>
            <a:pPr eaLnBrk="1" hangingPunct="1">
              <a:buFont typeface="Arial" charset="0"/>
              <a:buNone/>
            </a:pPr>
            <a:r>
              <a:rPr lang="ru-RU" sz="2400" dirty="0" smtClean="0">
                <a:latin typeface="Times New Roman" pitchFamily="18" charset="0"/>
                <a:cs typeface="Times New Roman" pitchFamily="18" charset="0"/>
              </a:rPr>
              <a:t>- повышение уровня заинтересованности в очистке берегов Байкала;</a:t>
            </a:r>
          </a:p>
          <a:p>
            <a:pPr eaLnBrk="1" hangingPunct="1">
              <a:buFont typeface="Arial" charset="0"/>
              <a:buNone/>
            </a:pPr>
            <a:r>
              <a:rPr lang="ru-RU" sz="2400" dirty="0" smtClean="0">
                <a:latin typeface="Times New Roman" pitchFamily="18" charset="0"/>
                <a:cs typeface="Times New Roman" pitchFamily="18" charset="0"/>
              </a:rPr>
              <a:t>- повышение качества проблем загрязнение водных объектов в России;</a:t>
            </a:r>
          </a:p>
          <a:p>
            <a:pPr eaLnBrk="1" hangingPunct="1"/>
            <a:endParaRPr lang="ru-RU" dirty="0" smtClean="0"/>
          </a:p>
        </p:txBody>
      </p:sp>
      <p:sp>
        <p:nvSpPr>
          <p:cNvPr id="4" name="Прямоугольник 3"/>
          <p:cNvSpPr/>
          <p:nvPr/>
        </p:nvSpPr>
        <p:spPr>
          <a:xfrm>
            <a:off x="1624748" y="571480"/>
            <a:ext cx="5997156"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pitchFamily="66" charset="0"/>
              </a:rPr>
              <a:t>Ожидаемые результаты:</a:t>
            </a:r>
            <a:endParaRPr lang="ru-RU" sz="3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3143240" y="3643314"/>
            <a:ext cx="3467018" cy="3000396"/>
          </a:xfrm>
          <a:prstGeom prst="ellipse">
            <a:avLst/>
          </a:prstGeom>
          <a:ln>
            <a:noFill/>
          </a:ln>
          <a:effectLst>
            <a:softEdge rad="112500"/>
          </a:effectLst>
        </p:spPr>
      </p:pic>
      <p:pic>
        <p:nvPicPr>
          <p:cNvPr id="2051" name="Picture 3"/>
          <p:cNvPicPr>
            <a:picLocks noChangeAspect="1" noChangeArrowheads="1"/>
          </p:cNvPicPr>
          <p:nvPr/>
        </p:nvPicPr>
        <p:blipFill>
          <a:blip r:embed="rId3"/>
          <a:srcRect/>
          <a:stretch>
            <a:fillRect/>
          </a:stretch>
        </p:blipFill>
        <p:spPr bwMode="auto">
          <a:xfrm>
            <a:off x="214282" y="3786190"/>
            <a:ext cx="3452810" cy="2857520"/>
          </a:xfrm>
          <a:prstGeom prst="ellipse">
            <a:avLst/>
          </a:prstGeom>
          <a:ln>
            <a:noFill/>
          </a:ln>
          <a:effectLst>
            <a:softEdge rad="112500"/>
          </a:effectLst>
        </p:spPr>
      </p:pic>
      <p:pic>
        <p:nvPicPr>
          <p:cNvPr id="2052" name="Picture 4"/>
          <p:cNvPicPr>
            <a:picLocks noChangeAspect="1" noChangeArrowheads="1"/>
          </p:cNvPicPr>
          <p:nvPr/>
        </p:nvPicPr>
        <p:blipFill>
          <a:blip r:embed="rId4"/>
          <a:srcRect/>
          <a:stretch>
            <a:fillRect/>
          </a:stretch>
        </p:blipFill>
        <p:spPr bwMode="auto">
          <a:xfrm>
            <a:off x="5643570" y="3714752"/>
            <a:ext cx="3286148" cy="2857520"/>
          </a:xfrm>
          <a:prstGeom prst="ellipse">
            <a:avLst/>
          </a:prstGeom>
          <a:ln>
            <a:noFill/>
          </a:ln>
          <a:effectLst>
            <a:softEdge rad="112500"/>
          </a:effectLst>
        </p:spPr>
      </p:pic>
    </p:spTree>
    <p:extLst>
      <p:ext uri="{BB962C8B-B14F-4D97-AF65-F5344CB8AC3E}">
        <p14:creationId xmlns:p14="http://schemas.microsoft.com/office/powerpoint/2010/main" val="1572454028"/>
      </p:ext>
    </p:extLst>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Текст 2"/>
          <p:cNvSpPr>
            <a:spLocks noGrp="1"/>
          </p:cNvSpPr>
          <p:nvPr>
            <p:ph type="body" idx="1"/>
          </p:nvPr>
        </p:nvSpPr>
        <p:spPr>
          <a:xfrm>
            <a:off x="928688" y="1"/>
            <a:ext cx="7572375" cy="980727"/>
          </a:xfrm>
        </p:spPr>
        <p:txBody>
          <a:bodyPr/>
          <a:lstStyle/>
          <a:p>
            <a:r>
              <a:rPr lang="ru-RU" sz="2800" b="1" dirty="0" smtClean="0">
                <a:solidFill>
                  <a:schemeClr val="bg1"/>
                </a:solidFill>
              </a:rPr>
              <a:t>Пути решения экологических проблем</a:t>
            </a:r>
          </a:p>
        </p:txBody>
      </p:sp>
      <p:sp>
        <p:nvSpPr>
          <p:cNvPr id="27651" name="Rectangle 3"/>
          <p:cNvSpPr>
            <a:spLocks noChangeArrowheads="1"/>
          </p:cNvSpPr>
          <p:nvPr/>
        </p:nvSpPr>
        <p:spPr bwMode="auto">
          <a:xfrm>
            <a:off x="755576" y="980728"/>
            <a:ext cx="6743081" cy="2246769"/>
          </a:xfrm>
          <a:prstGeom prst="rect">
            <a:avLst/>
          </a:prstGeom>
          <a:noFill/>
          <a:ln w="9525">
            <a:noFill/>
            <a:miter lim="800000"/>
            <a:headEnd/>
            <a:tailEnd/>
          </a:ln>
        </p:spPr>
        <p:txBody>
          <a:bodyPr wrap="square" anchor="ctr">
            <a:spAutoFit/>
          </a:bodyPr>
          <a:lstStyle/>
          <a:p>
            <a:pPr eaLnBrk="0" hangingPunct="0"/>
            <a:r>
              <a:rPr lang="ru-RU" sz="2000" dirty="0">
                <a:solidFill>
                  <a:schemeClr val="bg1"/>
                </a:solidFill>
                <a:latin typeface="Constantia" pitchFamily="18" charset="0"/>
                <a:cs typeface="Times New Roman" pitchFamily="18" charset="0"/>
              </a:rPr>
              <a:t>а) запретить молевой сплав;</a:t>
            </a:r>
            <a:endParaRPr lang="ru-RU" sz="2000" dirty="0">
              <a:solidFill>
                <a:schemeClr val="bg1"/>
              </a:solidFill>
              <a:latin typeface="Constantia" pitchFamily="18" charset="0"/>
            </a:endParaRPr>
          </a:p>
          <a:p>
            <a:pPr eaLnBrk="0" hangingPunct="0"/>
            <a:r>
              <a:rPr lang="ru-RU" sz="2000" dirty="0">
                <a:solidFill>
                  <a:schemeClr val="bg1"/>
                </a:solidFill>
                <a:latin typeface="Constantia" pitchFamily="18" charset="0"/>
                <a:cs typeface="Times New Roman" pitchFamily="18" charset="0"/>
              </a:rPr>
              <a:t>б) запрет рубки лесов на склонах хребтов,</a:t>
            </a:r>
            <a:endParaRPr lang="ru-RU" sz="2000" dirty="0">
              <a:solidFill>
                <a:schemeClr val="bg1"/>
              </a:solidFill>
              <a:latin typeface="Constantia" pitchFamily="18" charset="0"/>
            </a:endParaRPr>
          </a:p>
          <a:p>
            <a:pPr eaLnBrk="0" hangingPunct="0"/>
            <a:r>
              <a:rPr lang="ru-RU" sz="2000" dirty="0">
                <a:solidFill>
                  <a:schemeClr val="bg1"/>
                </a:solidFill>
                <a:latin typeface="Constantia" pitchFamily="18" charset="0"/>
                <a:cs typeface="Times New Roman" pitchFamily="18" charset="0"/>
              </a:rPr>
              <a:t>в) очистные сооружения на реках впадающих в Байкал,</a:t>
            </a:r>
            <a:endParaRPr lang="ru-RU" sz="2000" dirty="0">
              <a:solidFill>
                <a:schemeClr val="bg1"/>
              </a:solidFill>
              <a:latin typeface="Constantia" pitchFamily="18" charset="0"/>
            </a:endParaRPr>
          </a:p>
          <a:p>
            <a:pPr eaLnBrk="0" hangingPunct="0"/>
            <a:r>
              <a:rPr lang="ru-RU" sz="2000" dirty="0">
                <a:solidFill>
                  <a:schemeClr val="bg1"/>
                </a:solidFill>
                <a:latin typeface="Constantia" pitchFamily="18" charset="0"/>
                <a:cs typeface="Times New Roman" pitchFamily="18" charset="0"/>
              </a:rPr>
              <a:t>г) Байкал – заповедник. Создавать базы отдыха с организованными посещениями озера туристами.</a:t>
            </a:r>
            <a:endParaRPr lang="ru-RU" sz="2000" dirty="0">
              <a:solidFill>
                <a:schemeClr val="bg1"/>
              </a:solidFill>
              <a:latin typeface="Constantia" pitchFamily="18" charset="0"/>
            </a:endParaRPr>
          </a:p>
          <a:p>
            <a:pPr eaLnBrk="0" hangingPunct="0"/>
            <a:r>
              <a:rPr lang="ru-RU" sz="2000" dirty="0">
                <a:solidFill>
                  <a:schemeClr val="bg1"/>
                </a:solidFill>
                <a:latin typeface="Constantia" pitchFamily="18" charset="0"/>
                <a:cs typeface="Times New Roman" pitchFamily="18" charset="0"/>
              </a:rPr>
              <a:t>д) поднять экологическую культуру населения</a:t>
            </a:r>
            <a:r>
              <a:rPr lang="ru-RU" sz="2000" dirty="0" smtClean="0">
                <a:solidFill>
                  <a:schemeClr val="bg1"/>
                </a:solidFill>
                <a:latin typeface="Constantia" pitchFamily="18" charset="0"/>
                <a:cs typeface="Times New Roman" pitchFamily="18" charset="0"/>
              </a:rPr>
              <a:t>.</a:t>
            </a:r>
          </a:p>
          <a:p>
            <a:pPr eaLnBrk="0" hangingPunct="0"/>
            <a:endParaRPr lang="ru-RU" sz="2000" dirty="0">
              <a:solidFill>
                <a:schemeClr val="bg1"/>
              </a:solidFill>
              <a:latin typeface="Constantia" pitchFamily="18" charset="0"/>
            </a:endParaRPr>
          </a:p>
        </p:txBody>
      </p:sp>
      <p:sp>
        <p:nvSpPr>
          <p:cNvPr id="2" name="Прямоугольник 1"/>
          <p:cNvSpPr/>
          <p:nvPr/>
        </p:nvSpPr>
        <p:spPr>
          <a:xfrm>
            <a:off x="107504" y="2996952"/>
            <a:ext cx="9036496" cy="3528392"/>
          </a:xfrm>
          <a:prstGeom prst="rect">
            <a:avLst/>
          </a:prstGeom>
        </p:spPr>
        <p:txBody>
          <a:bodyPr wrap="square">
            <a:spAutoFit/>
          </a:bodyPr>
          <a:lstStyle/>
          <a:p>
            <a:pPr lvl="0">
              <a:spcBef>
                <a:spcPct val="30000"/>
              </a:spcBef>
            </a:pPr>
            <a:r>
              <a:rPr lang="ru-RU" sz="2400" dirty="0">
                <a:solidFill>
                  <a:prstClr val="black"/>
                </a:solidFill>
                <a:latin typeface="Calibri"/>
              </a:rPr>
              <a:t>Ситуация возле Байкала не может оставаться не решенной. Созданы заповедники и национальные парки, закрыты ряд целлюлозно-бумажных комбинатов, ограничиваются промышленные вырубки леса. Установлены задания по перепрофилированию Байкальского целлюлозно-бумажного комбината. Предусматривается расширить здесь сеть туристических баз и одновременно установить такие условия организации туризма и отдыха населения, которые гарантируют сохранение ландшафтов, растительного и животного </a:t>
            </a:r>
            <a:r>
              <a:rPr lang="ru-RU" sz="2400" dirty="0" smtClean="0">
                <a:solidFill>
                  <a:prstClr val="black"/>
                </a:solidFill>
                <a:latin typeface="Calibri"/>
              </a:rPr>
              <a:t>мира.</a:t>
            </a:r>
            <a:endParaRPr lang="ru-RU" sz="2400" dirty="0">
              <a:solidFill>
                <a:prstClr val="black"/>
              </a:solidFill>
              <a:latin typeface="Calibri"/>
            </a:endParaRPr>
          </a:p>
        </p:txBody>
      </p:sp>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285720" y="2714620"/>
            <a:ext cx="8731878" cy="10156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pitchFamily="66" charset="0"/>
              </a:rPr>
              <a:t>Спасибо за внимание!</a:t>
            </a:r>
          </a:p>
        </p:txBody>
      </p:sp>
      <p:pic>
        <p:nvPicPr>
          <p:cNvPr id="5" name="Picture 5" descr="0_8a7_1ba3ddf0_XL"/>
          <p:cNvPicPr>
            <a:picLocks noChangeAspect="1" noChangeArrowheads="1"/>
          </p:cNvPicPr>
          <p:nvPr/>
        </p:nvPicPr>
        <p:blipFill>
          <a:blip r:embed="rId2"/>
          <a:srcRect/>
          <a:stretch>
            <a:fillRect/>
          </a:stretch>
        </p:blipFill>
        <p:spPr bwMode="auto">
          <a:xfrm>
            <a:off x="4857752" y="214290"/>
            <a:ext cx="3981448" cy="2571768"/>
          </a:xfrm>
          <a:prstGeom prst="rect">
            <a:avLst/>
          </a:prstGeom>
          <a:ln>
            <a:noFill/>
          </a:ln>
          <a:effectLst>
            <a:softEdge rad="112500"/>
          </a:effectLst>
        </p:spPr>
      </p:pic>
      <p:pic>
        <p:nvPicPr>
          <p:cNvPr id="6" name="Picture 6" descr="70672240"/>
          <p:cNvPicPr>
            <a:picLocks noChangeAspect="1" noChangeArrowheads="1"/>
          </p:cNvPicPr>
          <p:nvPr/>
        </p:nvPicPr>
        <p:blipFill>
          <a:blip r:embed="rId3"/>
          <a:srcRect/>
          <a:stretch>
            <a:fillRect/>
          </a:stretch>
        </p:blipFill>
        <p:spPr bwMode="auto">
          <a:xfrm>
            <a:off x="285720" y="142852"/>
            <a:ext cx="4572032" cy="2714644"/>
          </a:xfrm>
          <a:prstGeom prst="rect">
            <a:avLst/>
          </a:prstGeom>
          <a:ln>
            <a:noFill/>
          </a:ln>
          <a:effectLst>
            <a:softEdge rad="112500"/>
          </a:effectLst>
        </p:spPr>
      </p:pic>
      <p:pic>
        <p:nvPicPr>
          <p:cNvPr id="7" name="Picture 4" descr="о"/>
          <p:cNvPicPr>
            <a:picLocks noChangeAspect="1" noChangeArrowheads="1"/>
          </p:cNvPicPr>
          <p:nvPr/>
        </p:nvPicPr>
        <p:blipFill>
          <a:blip r:embed="rId4"/>
          <a:srcRect/>
          <a:stretch>
            <a:fillRect/>
          </a:stretch>
        </p:blipFill>
        <p:spPr bwMode="auto">
          <a:xfrm>
            <a:off x="214282" y="3786190"/>
            <a:ext cx="5500726" cy="2786082"/>
          </a:xfrm>
          <a:prstGeom prst="rect">
            <a:avLst/>
          </a:prstGeom>
          <a:ln>
            <a:noFill/>
          </a:ln>
          <a:effectLst>
            <a:softEdge rad="112500"/>
          </a:effectLst>
        </p:spPr>
      </p:pic>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3857625"/>
            <a:ext cx="24526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668557"/>
      </p:ext>
    </p:extLst>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419331" y="1588637"/>
            <a:ext cx="8305339" cy="954107"/>
          </a:xfrm>
          <a:prstGeom prst="rect">
            <a:avLst/>
          </a:prstGeom>
          <a:noFill/>
          <a:ln w="9525">
            <a:noFill/>
            <a:miter lim="800000"/>
            <a:headEnd/>
            <a:tailEnd/>
          </a:ln>
        </p:spPr>
        <p:txBody>
          <a:bodyPr wrap="square">
            <a:spAutoFit/>
          </a:bodyPr>
          <a:lstStyle/>
          <a:p>
            <a:r>
              <a:rPr lang="ru-RU" sz="2800" b="1" u="sng" dirty="0">
                <a:solidFill>
                  <a:schemeClr val="bg1"/>
                </a:solidFill>
              </a:rPr>
              <a:t>Цель</a:t>
            </a:r>
            <a:r>
              <a:rPr lang="ru-RU" sz="2800" b="1" dirty="0">
                <a:solidFill>
                  <a:schemeClr val="bg1"/>
                </a:solidFill>
              </a:rPr>
              <a:t>: </a:t>
            </a:r>
            <a:r>
              <a:rPr lang="ru-RU" sz="2800" dirty="0" smtClean="0">
                <a:solidFill>
                  <a:schemeClr val="bg1"/>
                </a:solidFill>
              </a:rPr>
              <a:t>Рассмотреть </a:t>
            </a:r>
            <a:r>
              <a:rPr lang="ru-RU" sz="2800" dirty="0">
                <a:solidFill>
                  <a:schemeClr val="bg1"/>
                </a:solidFill>
              </a:rPr>
              <a:t>экологические </a:t>
            </a:r>
            <a:r>
              <a:rPr lang="ru-RU" sz="2800" dirty="0" smtClean="0">
                <a:solidFill>
                  <a:schemeClr val="bg1"/>
                </a:solidFill>
              </a:rPr>
              <a:t>проблемы Байкала, </a:t>
            </a:r>
            <a:r>
              <a:rPr lang="ru-RU" sz="2800" dirty="0">
                <a:solidFill>
                  <a:schemeClr val="bg1"/>
                </a:solidFill>
              </a:rPr>
              <a:t>пути их решения.</a:t>
            </a:r>
          </a:p>
        </p:txBody>
      </p:sp>
      <p:pic>
        <p:nvPicPr>
          <p:cNvPr id="3" name="Picture 2"/>
          <p:cNvPicPr>
            <a:picLocks noChangeAspect="1" noChangeArrowheads="1"/>
          </p:cNvPicPr>
          <p:nvPr/>
        </p:nvPicPr>
        <p:blipFill>
          <a:blip r:embed="rId2"/>
          <a:srcRect/>
          <a:stretch>
            <a:fillRect/>
          </a:stretch>
        </p:blipFill>
        <p:spPr bwMode="auto">
          <a:xfrm>
            <a:off x="2051720" y="2780928"/>
            <a:ext cx="5688632" cy="314325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Текст 2"/>
          <p:cNvSpPr>
            <a:spLocks noGrp="1"/>
          </p:cNvSpPr>
          <p:nvPr>
            <p:ph type="body" idx="1"/>
          </p:nvPr>
        </p:nvSpPr>
        <p:spPr>
          <a:xfrm>
            <a:off x="214313" y="0"/>
            <a:ext cx="8643937" cy="3143250"/>
          </a:xfrm>
        </p:spPr>
        <p:txBody>
          <a:bodyPr/>
          <a:lstStyle/>
          <a:p>
            <a:pPr eaLnBrk="1" hangingPunct="1"/>
            <a:r>
              <a:rPr lang="ru-RU" sz="2000" b="1" smtClean="0">
                <a:solidFill>
                  <a:schemeClr val="bg1"/>
                </a:solidFill>
              </a:rPr>
              <a:t>«Мать-Природа мудра. Она спрятала подальше от своих неразумных детей, в самый центр Сибири, этот последний живой колодец планеты. Несколько миллионов лет создавала природа это чудо — уникальную фабрику чистой воды… Одетые в кристаллические породы берега, склоны и дно озера хранят воду в чистоте. Стремительными водотоками, шумными водопадами, прорезая гранитные утёсы, несутся в Байкал реки, речки и ручьи».</a:t>
            </a:r>
          </a:p>
        </p:txBody>
      </p:sp>
      <p:sp>
        <p:nvSpPr>
          <p:cNvPr id="7171" name="TextBox 3"/>
          <p:cNvSpPr txBox="1">
            <a:spLocks noChangeArrowheads="1"/>
          </p:cNvSpPr>
          <p:nvPr/>
        </p:nvSpPr>
        <p:spPr bwMode="auto">
          <a:xfrm>
            <a:off x="0" y="3286125"/>
            <a:ext cx="6858000" cy="708025"/>
          </a:xfrm>
          <a:prstGeom prst="rect">
            <a:avLst/>
          </a:prstGeom>
          <a:noFill/>
          <a:ln w="9525">
            <a:noFill/>
            <a:miter lim="800000"/>
            <a:headEnd/>
            <a:tailEnd/>
          </a:ln>
        </p:spPr>
        <p:txBody>
          <a:bodyPr>
            <a:spAutoFit/>
          </a:bodyPr>
          <a:lstStyle/>
          <a:p>
            <a:r>
              <a:rPr lang="ru-RU" sz="2000" b="1">
                <a:solidFill>
                  <a:schemeClr val="bg1"/>
                </a:solidFill>
                <a:latin typeface="Constantia" pitchFamily="18" charset="0"/>
              </a:rPr>
              <a:t>«Чудо природы во всех отношениях»</a:t>
            </a:r>
          </a:p>
          <a:p>
            <a:r>
              <a:rPr lang="ru-RU" sz="2000" b="1">
                <a:solidFill>
                  <a:schemeClr val="bg1"/>
                </a:solidFill>
                <a:latin typeface="Constantia" pitchFamily="18" charset="0"/>
              </a:rPr>
              <a:t>                                                 Л.С.Бер</a:t>
            </a:r>
            <a:r>
              <a:rPr lang="ru-RU" sz="2000">
                <a:solidFill>
                  <a:schemeClr val="bg1"/>
                </a:solidFill>
                <a:latin typeface="Constantia" pitchFamily="18" charset="0"/>
              </a:rPr>
              <a:t>г</a:t>
            </a:r>
          </a:p>
        </p:txBody>
      </p:sp>
      <p:sp>
        <p:nvSpPr>
          <p:cNvPr id="7172" name="TextBox 4"/>
          <p:cNvSpPr txBox="1">
            <a:spLocks noChangeArrowheads="1"/>
          </p:cNvSpPr>
          <p:nvPr/>
        </p:nvSpPr>
        <p:spPr bwMode="auto">
          <a:xfrm>
            <a:off x="0" y="5214938"/>
            <a:ext cx="7358063" cy="400050"/>
          </a:xfrm>
          <a:prstGeom prst="rect">
            <a:avLst/>
          </a:prstGeom>
          <a:noFill/>
          <a:ln w="9525">
            <a:noFill/>
            <a:miter lim="800000"/>
            <a:headEnd/>
            <a:tailEnd/>
          </a:ln>
        </p:spPr>
        <p:txBody>
          <a:bodyPr>
            <a:spAutoFit/>
          </a:bodyPr>
          <a:lstStyle/>
          <a:p>
            <a:r>
              <a:rPr lang="ru-RU" sz="2000" b="1">
                <a:solidFill>
                  <a:schemeClr val="bg1"/>
                </a:solidFill>
                <a:latin typeface="Constantia" pitchFamily="18" charset="0"/>
              </a:rPr>
              <a:t>«Кто Байкала не видел, тот Сибири не видал»</a:t>
            </a:r>
          </a:p>
        </p:txBody>
      </p:sp>
      <p:pic>
        <p:nvPicPr>
          <p:cNvPr id="7173" name="Рисунок 16" descr="http://upload.wikimedia.org/wikipedia/commons/thumb/6/6a/Baikal.A2001296.0420.250m-NASA.jpg/180px-Baikal.A2001296.0420.250m-NASA.jpg"/>
          <p:cNvPicPr>
            <a:picLocks noChangeAspect="1" noChangeArrowheads="1"/>
          </p:cNvPicPr>
          <p:nvPr/>
        </p:nvPicPr>
        <p:blipFill>
          <a:blip r:embed="rId3"/>
          <a:srcRect/>
          <a:stretch>
            <a:fillRect/>
          </a:stretch>
        </p:blipFill>
        <p:spPr bwMode="auto">
          <a:xfrm>
            <a:off x="5786438" y="2571750"/>
            <a:ext cx="3214687" cy="371475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Шаман-скала на острове Ольхон"/>
          <p:cNvPicPr>
            <a:picLocks noChangeAspect="1" noChangeArrowheads="1"/>
          </p:cNvPicPr>
          <p:nvPr/>
        </p:nvPicPr>
        <p:blipFill>
          <a:blip r:embed="rId3"/>
          <a:srcRect/>
          <a:stretch>
            <a:fillRect/>
          </a:stretch>
        </p:blipFill>
        <p:spPr bwMode="auto">
          <a:xfrm>
            <a:off x="5143500" y="2000250"/>
            <a:ext cx="3500438" cy="2286000"/>
          </a:xfrm>
          <a:prstGeom prst="rect">
            <a:avLst/>
          </a:prstGeom>
          <a:noFill/>
          <a:ln w="9525">
            <a:noFill/>
            <a:miter lim="800000"/>
            <a:headEnd/>
            <a:tailEnd/>
          </a:ln>
        </p:spPr>
      </p:pic>
      <p:sp>
        <p:nvSpPr>
          <p:cNvPr id="9219" name="Прямоугольник 3"/>
          <p:cNvSpPr>
            <a:spLocks noChangeArrowheads="1"/>
          </p:cNvSpPr>
          <p:nvPr/>
        </p:nvSpPr>
        <p:spPr bwMode="auto">
          <a:xfrm>
            <a:off x="357188" y="2071688"/>
            <a:ext cx="4572000" cy="2308225"/>
          </a:xfrm>
          <a:prstGeom prst="rect">
            <a:avLst/>
          </a:prstGeom>
          <a:noFill/>
          <a:ln w="9525">
            <a:noFill/>
            <a:miter lim="800000"/>
            <a:headEnd/>
            <a:tailEnd/>
          </a:ln>
        </p:spPr>
        <p:txBody>
          <a:bodyPr>
            <a:spAutoFit/>
          </a:bodyPr>
          <a:lstStyle/>
          <a:p>
            <a:pPr>
              <a:buFontTx/>
              <a:buBlip>
                <a:blip r:embed="rId4"/>
              </a:buBlip>
            </a:pPr>
            <a:r>
              <a:rPr lang="ru-RU" sz="2400" dirty="0">
                <a:latin typeface="Constantia" pitchFamily="18" charset="0"/>
              </a:rPr>
              <a:t>1996 год – «объект  всемирного наследия </a:t>
            </a:r>
            <a:r>
              <a:rPr lang="ru-RU" sz="2400" b="1" dirty="0"/>
              <a:t>ЮНЕСКО </a:t>
            </a:r>
            <a:r>
              <a:rPr lang="ru-RU" sz="2400" b="1" dirty="0">
                <a:latin typeface="Constantia" pitchFamily="18" charset="0"/>
              </a:rPr>
              <a:t> </a:t>
            </a:r>
            <a:r>
              <a:rPr lang="ru-RU" sz="2400" dirty="0">
                <a:latin typeface="Constantia" pitchFamily="18" charset="0"/>
              </a:rPr>
              <a:t>»</a:t>
            </a:r>
          </a:p>
          <a:p>
            <a:pPr>
              <a:buFontTx/>
              <a:buBlip>
                <a:blip r:embed="rId4"/>
              </a:buBlip>
            </a:pPr>
            <a:r>
              <a:rPr lang="ru-RU" sz="2400" dirty="0">
                <a:latin typeface="Constantia" pitchFamily="18" charset="0"/>
              </a:rPr>
              <a:t> 2008 год –победитель во всероссийском конкурсе «</a:t>
            </a:r>
            <a:r>
              <a:rPr lang="ru-RU" sz="2400" b="1" dirty="0">
                <a:latin typeface="Constantia" pitchFamily="18" charset="0"/>
              </a:rPr>
              <a:t>Семь</a:t>
            </a:r>
            <a:r>
              <a:rPr lang="ru-RU" sz="2400" dirty="0">
                <a:latin typeface="Constantia" pitchFamily="18" charset="0"/>
              </a:rPr>
              <a:t> </a:t>
            </a:r>
            <a:r>
              <a:rPr lang="ru-RU" sz="2400" b="1" dirty="0">
                <a:latin typeface="Constantia" pitchFamily="18" charset="0"/>
              </a:rPr>
              <a:t>чудес России</a:t>
            </a:r>
            <a:r>
              <a:rPr lang="ru-RU" sz="2400" dirty="0">
                <a:latin typeface="Constantia" pitchFamily="18" charset="0"/>
              </a:rPr>
              <a:t>»</a:t>
            </a: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928688" y="428625"/>
            <a:ext cx="7186612" cy="2757488"/>
          </a:xfrm>
          <a:prstGeom prst="rect">
            <a:avLst/>
          </a:prstGeom>
          <a:noFill/>
          <a:ln w="9525">
            <a:noFill/>
            <a:miter lim="800000"/>
            <a:headEnd/>
            <a:tailEnd/>
          </a:ln>
        </p:spPr>
      </p:pic>
      <p:pic>
        <p:nvPicPr>
          <p:cNvPr id="10243" name="Picture 3"/>
          <p:cNvPicPr>
            <a:picLocks noChangeAspect="1" noChangeArrowheads="1"/>
          </p:cNvPicPr>
          <p:nvPr/>
        </p:nvPicPr>
        <p:blipFill>
          <a:blip r:embed="rId4"/>
          <a:srcRect l="28125" r="20313"/>
          <a:stretch>
            <a:fillRect/>
          </a:stretch>
        </p:blipFill>
        <p:spPr bwMode="auto">
          <a:xfrm>
            <a:off x="428625" y="4214813"/>
            <a:ext cx="1785938" cy="2286000"/>
          </a:xfrm>
          <a:prstGeom prst="rect">
            <a:avLst/>
          </a:prstGeom>
          <a:noFill/>
          <a:ln w="9525">
            <a:noFill/>
            <a:miter lim="800000"/>
            <a:headEnd/>
            <a:tailEnd/>
          </a:ln>
        </p:spPr>
      </p:pic>
      <p:pic>
        <p:nvPicPr>
          <p:cNvPr id="10244" name="Рисунок 86"/>
          <p:cNvPicPr>
            <a:picLocks noChangeAspect="1" noChangeArrowheads="1"/>
          </p:cNvPicPr>
          <p:nvPr/>
        </p:nvPicPr>
        <p:blipFill>
          <a:blip r:embed="rId5"/>
          <a:srcRect l="16406" r="20313"/>
          <a:stretch>
            <a:fillRect/>
          </a:stretch>
        </p:blipFill>
        <p:spPr bwMode="auto">
          <a:xfrm>
            <a:off x="6786563" y="4214813"/>
            <a:ext cx="1928812" cy="2286000"/>
          </a:xfrm>
          <a:prstGeom prst="rect">
            <a:avLst/>
          </a:prstGeom>
          <a:noFill/>
          <a:ln w="9525">
            <a:noFill/>
            <a:miter lim="800000"/>
            <a:headEnd/>
            <a:tailEnd/>
          </a:ln>
        </p:spPr>
      </p:pic>
      <p:pic>
        <p:nvPicPr>
          <p:cNvPr id="10245" name="Picture 5"/>
          <p:cNvPicPr>
            <a:picLocks noChangeAspect="1" noChangeArrowheads="1"/>
          </p:cNvPicPr>
          <p:nvPr/>
        </p:nvPicPr>
        <p:blipFill>
          <a:blip r:embed="rId6"/>
          <a:srcRect/>
          <a:stretch>
            <a:fillRect/>
          </a:stretch>
        </p:blipFill>
        <p:spPr bwMode="auto">
          <a:xfrm>
            <a:off x="2500313" y="3571875"/>
            <a:ext cx="4000500" cy="2693988"/>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Изображение 002"/>
          <p:cNvPicPr>
            <a:picLocks noChangeAspect="1" noChangeArrowheads="1"/>
          </p:cNvPicPr>
          <p:nvPr/>
        </p:nvPicPr>
        <p:blipFill>
          <a:blip r:embed="rId3"/>
          <a:srcRect l="3497" t="5701" r="5586" b="10683"/>
          <a:stretch>
            <a:fillRect/>
          </a:stretch>
        </p:blipFill>
        <p:spPr bwMode="auto">
          <a:xfrm>
            <a:off x="0" y="3143250"/>
            <a:ext cx="4429125" cy="3714750"/>
          </a:xfrm>
          <a:prstGeom prst="rect">
            <a:avLst/>
          </a:prstGeom>
          <a:noFill/>
          <a:ln w="9525">
            <a:noFill/>
            <a:miter lim="800000"/>
            <a:headEnd/>
            <a:tailEnd/>
          </a:ln>
        </p:spPr>
      </p:pic>
      <p:sp>
        <p:nvSpPr>
          <p:cNvPr id="14339" name="Text Box 6"/>
          <p:cNvSpPr>
            <a:spLocks noChangeArrowheads="1"/>
          </p:cNvSpPr>
          <p:nvPr/>
        </p:nvSpPr>
        <p:spPr bwMode="auto">
          <a:xfrm>
            <a:off x="857250" y="4143375"/>
            <a:ext cx="8429625" cy="1784350"/>
          </a:xfrm>
          <a:prstGeom prst="curvedDownArrow">
            <a:avLst>
              <a:gd name="adj1" fmla="val 0"/>
              <a:gd name="adj2" fmla="val 76418"/>
              <a:gd name="adj3" fmla="val 25000"/>
            </a:avLst>
          </a:prstGeom>
          <a:noFill/>
          <a:ln w="9525">
            <a:noFill/>
            <a:miter lim="800000"/>
            <a:headEnd/>
            <a:tailEnd/>
          </a:ln>
        </p:spPr>
        <p:txBody>
          <a:bodyPr>
            <a:spAutoFit/>
          </a:bodyPr>
          <a:lstStyle/>
          <a:p>
            <a:pPr>
              <a:spcBef>
                <a:spcPct val="50000"/>
              </a:spcBef>
            </a:pPr>
            <a:r>
              <a:rPr lang="ru-RU" sz="2000" dirty="0">
                <a:latin typeface="Constantia" pitchFamily="18" charset="0"/>
              </a:rPr>
              <a:t>                                                                   Приморский       Ольхон</a:t>
            </a:r>
          </a:p>
          <a:p>
            <a:pPr>
              <a:spcBef>
                <a:spcPct val="50000"/>
              </a:spcBef>
            </a:pPr>
            <a:r>
              <a:rPr lang="ru-RU" sz="2000" dirty="0">
                <a:latin typeface="Constantia" pitchFamily="18" charset="0"/>
              </a:rPr>
              <a:t>                                                                   Байкальский        Святой Нос</a:t>
            </a:r>
          </a:p>
          <a:p>
            <a:pPr>
              <a:spcBef>
                <a:spcPct val="50000"/>
              </a:spcBef>
            </a:pPr>
            <a:r>
              <a:rPr lang="ru-RU" sz="2000" dirty="0">
                <a:latin typeface="Constantia" pitchFamily="18" charset="0"/>
              </a:rPr>
              <a:t>                                                                    </a:t>
            </a:r>
            <a:r>
              <a:rPr lang="ru-RU" sz="2000" dirty="0" err="1">
                <a:latin typeface="Constantia" pitchFamily="18" charset="0"/>
              </a:rPr>
              <a:t>Баргузинский</a:t>
            </a:r>
            <a:endParaRPr lang="ru-RU" sz="2000" dirty="0">
              <a:latin typeface="Constantia" pitchFamily="18" charset="0"/>
            </a:endParaRPr>
          </a:p>
          <a:p>
            <a:pPr>
              <a:spcBef>
                <a:spcPct val="50000"/>
              </a:spcBef>
            </a:pPr>
            <a:r>
              <a:rPr lang="ru-RU" sz="2000" dirty="0">
                <a:latin typeface="Constantia" pitchFamily="18" charset="0"/>
              </a:rPr>
              <a:t>                                                                     </a:t>
            </a:r>
            <a:r>
              <a:rPr lang="ru-RU" sz="2000" dirty="0" err="1">
                <a:latin typeface="Constantia" pitchFamily="18" charset="0"/>
              </a:rPr>
              <a:t>Хамар-Дабан</a:t>
            </a:r>
            <a:endParaRPr lang="ru-RU" sz="2000" dirty="0">
              <a:latin typeface="Constantia" pitchFamily="18" charset="0"/>
            </a:endParaRPr>
          </a:p>
        </p:txBody>
      </p:sp>
      <p:sp>
        <p:nvSpPr>
          <p:cNvPr id="14340" name="TextBox 8"/>
          <p:cNvSpPr txBox="1">
            <a:spLocks noChangeArrowheads="1"/>
          </p:cNvSpPr>
          <p:nvPr/>
        </p:nvSpPr>
        <p:spPr bwMode="auto">
          <a:xfrm>
            <a:off x="500063" y="571500"/>
            <a:ext cx="7215187" cy="2032000"/>
          </a:xfrm>
          <a:prstGeom prst="rect">
            <a:avLst/>
          </a:prstGeom>
          <a:noFill/>
          <a:ln w="9525">
            <a:noFill/>
            <a:miter lim="800000"/>
            <a:headEnd/>
            <a:tailEnd/>
          </a:ln>
        </p:spPr>
        <p:txBody>
          <a:bodyPr>
            <a:spAutoFit/>
          </a:bodyPr>
          <a:lstStyle/>
          <a:p>
            <a:r>
              <a:rPr lang="ru-RU" dirty="0">
                <a:solidFill>
                  <a:schemeClr val="bg1"/>
                </a:solidFill>
                <a:latin typeface="Constantia" pitchFamily="18" charset="0"/>
              </a:rPr>
              <a:t>Возраст _25-30 млн. лет </a:t>
            </a:r>
          </a:p>
          <a:p>
            <a:r>
              <a:rPr lang="ru-RU" dirty="0" err="1">
                <a:solidFill>
                  <a:schemeClr val="bg1"/>
                </a:solidFill>
                <a:latin typeface="Constantia" pitchFamily="18" charset="0"/>
              </a:rPr>
              <a:t>рифтовая</a:t>
            </a:r>
            <a:r>
              <a:rPr lang="ru-RU" dirty="0">
                <a:solidFill>
                  <a:schemeClr val="bg1"/>
                </a:solidFill>
                <a:latin typeface="Constantia" pitchFamily="18" charset="0"/>
              </a:rPr>
              <a:t> зона (грабен)</a:t>
            </a:r>
          </a:p>
          <a:p>
            <a:r>
              <a:rPr lang="ru-RU" dirty="0">
                <a:solidFill>
                  <a:schemeClr val="bg1"/>
                </a:solidFill>
                <a:latin typeface="Constantia" pitchFamily="18" charset="0"/>
              </a:rPr>
              <a:t>землетрясение -7-9 баллов </a:t>
            </a:r>
          </a:p>
          <a:p>
            <a:r>
              <a:rPr lang="ru-RU" dirty="0">
                <a:solidFill>
                  <a:schemeClr val="bg1"/>
                </a:solidFill>
                <a:latin typeface="Constantia" pitchFamily="18" charset="0"/>
              </a:rPr>
              <a:t> максимальная глубина  -1637 м. </a:t>
            </a:r>
          </a:p>
          <a:p>
            <a:r>
              <a:rPr lang="ru-RU" dirty="0">
                <a:solidFill>
                  <a:schemeClr val="bg1"/>
                </a:solidFill>
                <a:latin typeface="Constantia" pitchFamily="18" charset="0"/>
              </a:rPr>
              <a:t>протяженность -620 км.</a:t>
            </a:r>
          </a:p>
          <a:p>
            <a:r>
              <a:rPr lang="ru-RU" dirty="0">
                <a:solidFill>
                  <a:schemeClr val="bg1"/>
                </a:solidFill>
                <a:latin typeface="Constantia" pitchFamily="18" charset="0"/>
              </a:rPr>
              <a:t> Ширина -79 км.</a:t>
            </a:r>
          </a:p>
          <a:p>
            <a:r>
              <a:rPr lang="ru-RU" dirty="0">
                <a:solidFill>
                  <a:schemeClr val="bg1"/>
                </a:solidFill>
                <a:latin typeface="Constantia" pitchFamily="18" charset="0"/>
              </a:rPr>
              <a:t>длина береговой линии -2100 км.</a:t>
            </a:r>
          </a:p>
        </p:txBody>
      </p:sp>
      <p:pic>
        <p:nvPicPr>
          <p:cNvPr id="14341" name="Рисунок 92"/>
          <p:cNvPicPr>
            <a:picLocks noChangeAspect="1" noChangeArrowheads="1"/>
          </p:cNvPicPr>
          <p:nvPr/>
        </p:nvPicPr>
        <p:blipFill>
          <a:blip r:embed="rId4"/>
          <a:srcRect/>
          <a:stretch>
            <a:fillRect/>
          </a:stretch>
        </p:blipFill>
        <p:spPr bwMode="auto">
          <a:xfrm>
            <a:off x="4429125" y="0"/>
            <a:ext cx="4714875" cy="3214688"/>
          </a:xfrm>
          <a:prstGeom prst="rect">
            <a:avLst/>
          </a:prstGeom>
          <a:noFill/>
          <a:ln w="9525">
            <a:noFill/>
            <a:miter lim="800000"/>
            <a:headEnd/>
            <a:tailEnd/>
          </a:ln>
        </p:spPr>
      </p:pic>
      <p:sp>
        <p:nvSpPr>
          <p:cNvPr id="14342" name="TextBox 5"/>
          <p:cNvSpPr txBox="1">
            <a:spLocks noChangeArrowheads="1"/>
          </p:cNvSpPr>
          <p:nvPr/>
        </p:nvSpPr>
        <p:spPr bwMode="auto">
          <a:xfrm>
            <a:off x="7500938" y="785813"/>
            <a:ext cx="214312" cy="369887"/>
          </a:xfrm>
          <a:prstGeom prst="rect">
            <a:avLst/>
          </a:prstGeom>
          <a:noFill/>
          <a:ln w="9525">
            <a:noFill/>
            <a:miter lim="800000"/>
            <a:headEnd/>
            <a:tailEnd/>
          </a:ln>
        </p:spPr>
        <p:txBody>
          <a:bodyPr>
            <a:spAutoFit/>
          </a:bodyPr>
          <a:lstStyle/>
          <a:p>
            <a:r>
              <a:rPr lang="ru-RU" b="1">
                <a:solidFill>
                  <a:schemeClr val="bg1"/>
                </a:solidFill>
              </a:rPr>
              <a:t>1</a:t>
            </a:r>
          </a:p>
        </p:txBody>
      </p:sp>
      <p:sp>
        <p:nvSpPr>
          <p:cNvPr id="14343" name="TextBox 6"/>
          <p:cNvSpPr txBox="1">
            <a:spLocks noChangeArrowheads="1"/>
          </p:cNvSpPr>
          <p:nvPr/>
        </p:nvSpPr>
        <p:spPr bwMode="auto">
          <a:xfrm>
            <a:off x="6072188" y="2143125"/>
            <a:ext cx="285750" cy="369888"/>
          </a:xfrm>
          <a:prstGeom prst="rect">
            <a:avLst/>
          </a:prstGeom>
          <a:noFill/>
          <a:ln w="9525">
            <a:noFill/>
            <a:miter lim="800000"/>
            <a:headEnd/>
            <a:tailEnd/>
          </a:ln>
        </p:spPr>
        <p:txBody>
          <a:bodyPr>
            <a:spAutoFit/>
          </a:bodyPr>
          <a:lstStyle/>
          <a:p>
            <a:r>
              <a:rPr lang="ru-RU" b="1">
                <a:solidFill>
                  <a:schemeClr val="bg1"/>
                </a:solidFill>
              </a:rPr>
              <a:t>2</a:t>
            </a:r>
          </a:p>
        </p:txBody>
      </p:sp>
      <p:sp>
        <p:nvSpPr>
          <p:cNvPr id="14344" name="TextBox 7"/>
          <p:cNvSpPr txBox="1">
            <a:spLocks noChangeArrowheads="1"/>
          </p:cNvSpPr>
          <p:nvPr/>
        </p:nvSpPr>
        <p:spPr bwMode="auto">
          <a:xfrm>
            <a:off x="5143500" y="2857500"/>
            <a:ext cx="285750" cy="369888"/>
          </a:xfrm>
          <a:prstGeom prst="rect">
            <a:avLst/>
          </a:prstGeom>
          <a:noFill/>
          <a:ln w="9525">
            <a:noFill/>
            <a:miter lim="800000"/>
            <a:headEnd/>
            <a:tailEnd/>
          </a:ln>
        </p:spPr>
        <p:txBody>
          <a:bodyPr>
            <a:spAutoFit/>
          </a:bodyPr>
          <a:lstStyle/>
          <a:p>
            <a:r>
              <a:rPr lang="ru-RU" b="1">
                <a:solidFill>
                  <a:schemeClr val="bg1"/>
                </a:solidFill>
              </a:rPr>
              <a:t>3</a:t>
            </a:r>
          </a:p>
        </p:txBody>
      </p:sp>
      <p:sp>
        <p:nvSpPr>
          <p:cNvPr id="14345" name="TextBox 8"/>
          <p:cNvSpPr txBox="1">
            <a:spLocks noChangeArrowheads="1"/>
          </p:cNvSpPr>
          <p:nvPr/>
        </p:nvSpPr>
        <p:spPr bwMode="auto">
          <a:xfrm>
            <a:off x="8429625" y="1785938"/>
            <a:ext cx="285750" cy="369887"/>
          </a:xfrm>
          <a:prstGeom prst="rect">
            <a:avLst/>
          </a:prstGeom>
          <a:noFill/>
          <a:ln w="9525">
            <a:noFill/>
            <a:miter lim="800000"/>
            <a:headEnd/>
            <a:tailEnd/>
          </a:ln>
        </p:spPr>
        <p:txBody>
          <a:bodyPr>
            <a:spAutoFit/>
          </a:bodyPr>
          <a:lstStyle/>
          <a:p>
            <a:r>
              <a:rPr lang="ru-RU" b="1">
                <a:solidFill>
                  <a:schemeClr val="bg1"/>
                </a:solidFill>
              </a:rPr>
              <a:t>4</a:t>
            </a:r>
          </a:p>
        </p:txBody>
      </p:sp>
      <p:sp>
        <p:nvSpPr>
          <p:cNvPr id="14346" name="TextBox 9"/>
          <p:cNvSpPr txBox="1">
            <a:spLocks noChangeArrowheads="1"/>
          </p:cNvSpPr>
          <p:nvPr/>
        </p:nvSpPr>
        <p:spPr bwMode="auto">
          <a:xfrm>
            <a:off x="7215188" y="1643063"/>
            <a:ext cx="214312" cy="369887"/>
          </a:xfrm>
          <a:prstGeom prst="rect">
            <a:avLst/>
          </a:prstGeom>
          <a:noFill/>
          <a:ln w="9525">
            <a:noFill/>
            <a:miter lim="800000"/>
            <a:headEnd/>
            <a:tailEnd/>
          </a:ln>
        </p:spPr>
        <p:txBody>
          <a:bodyPr>
            <a:spAutoFit/>
          </a:bodyPr>
          <a:lstStyle/>
          <a:p>
            <a:r>
              <a:rPr lang="ru-RU" b="1">
                <a:solidFill>
                  <a:schemeClr val="bg1"/>
                </a:solidFill>
              </a:rPr>
              <a:t>5</a:t>
            </a:r>
          </a:p>
        </p:txBody>
      </p:sp>
      <p:sp>
        <p:nvSpPr>
          <p:cNvPr id="14347" name="TextBox 10"/>
          <p:cNvSpPr txBox="1">
            <a:spLocks noChangeArrowheads="1"/>
          </p:cNvSpPr>
          <p:nvPr/>
        </p:nvSpPr>
        <p:spPr bwMode="auto">
          <a:xfrm>
            <a:off x="8143875" y="1214438"/>
            <a:ext cx="285750" cy="369887"/>
          </a:xfrm>
          <a:prstGeom prst="rect">
            <a:avLst/>
          </a:prstGeom>
          <a:noFill/>
          <a:ln w="9525">
            <a:noFill/>
            <a:miter lim="800000"/>
            <a:headEnd/>
            <a:tailEnd/>
          </a:ln>
        </p:spPr>
        <p:txBody>
          <a:bodyPr>
            <a:spAutoFit/>
          </a:bodyPr>
          <a:lstStyle/>
          <a:p>
            <a:r>
              <a:rPr lang="ru-RU" b="1">
                <a:solidFill>
                  <a:schemeClr val="bg1"/>
                </a:solidFill>
              </a:rPr>
              <a:t>6</a:t>
            </a:r>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Текст 2"/>
          <p:cNvSpPr>
            <a:spLocks noGrp="1"/>
          </p:cNvSpPr>
          <p:nvPr>
            <p:ph type="body" idx="1"/>
          </p:nvPr>
        </p:nvSpPr>
        <p:spPr>
          <a:xfrm>
            <a:off x="214313" y="428625"/>
            <a:ext cx="4256087" cy="5857875"/>
          </a:xfrm>
        </p:spPr>
        <p:txBody>
          <a:bodyPr/>
          <a:lstStyle/>
          <a:p>
            <a:pPr eaLnBrk="1" hangingPunct="1"/>
            <a:r>
              <a:rPr lang="ru-RU" b="1" u="sng" dirty="0" smtClean="0">
                <a:solidFill>
                  <a:schemeClr val="tx1"/>
                </a:solidFill>
              </a:rPr>
              <a:t> </a:t>
            </a:r>
            <a:r>
              <a:rPr lang="ru-RU" sz="1500" b="1" u="sng" dirty="0" smtClean="0">
                <a:solidFill>
                  <a:schemeClr val="tx1"/>
                </a:solidFill>
              </a:rPr>
              <a:t>Ангара</a:t>
            </a:r>
          </a:p>
          <a:p>
            <a:pPr eaLnBrk="1" hangingPunct="1"/>
            <a:r>
              <a:rPr lang="ru-RU" sz="1500" b="1" dirty="0" smtClean="0">
                <a:solidFill>
                  <a:schemeClr val="tx1"/>
                </a:solidFill>
              </a:rPr>
              <a:t>     Ангара - одна из самых больших и уникальнейших рек восточной Сибири. Общая длина Ангары 1779 км. Она вытекает из озера Байкал мощным потоком шириною 1,1 км. Впадает в Енисей в 83 км выше города Енисейска. На Ангаре построены Иркутская, Братская, Усть-илимская ГЭС. </a:t>
            </a:r>
            <a:br>
              <a:rPr lang="ru-RU" sz="1500" b="1" dirty="0" smtClean="0">
                <a:solidFill>
                  <a:schemeClr val="tx1"/>
                </a:solidFill>
              </a:rPr>
            </a:br>
            <a:r>
              <a:rPr lang="ru-RU" sz="1500" b="1" dirty="0" smtClean="0">
                <a:solidFill>
                  <a:schemeClr val="tx1"/>
                </a:solidFill>
              </a:rPr>
              <a:t>Создание каскада ГЭС и водохранилищ внесло коренные изменения в гидробиологический режим Ангары, сильно затруднило естественную связь реки с Байкалом, привело к значительному преобразованию видового состава флоры и фауны.</a:t>
            </a:r>
            <a:br>
              <a:rPr lang="ru-RU" sz="1500" b="1" dirty="0" smtClean="0">
                <a:solidFill>
                  <a:schemeClr val="tx1"/>
                </a:solidFill>
              </a:rPr>
            </a:br>
            <a:r>
              <a:rPr lang="ru-RU" sz="1500" b="1" dirty="0" smtClean="0">
                <a:solidFill>
                  <a:schemeClr val="tx1"/>
                </a:solidFill>
              </a:rPr>
              <a:t>     Наиболее крупные левосторонние притоки Ангары - Иркут, </a:t>
            </a:r>
            <a:r>
              <a:rPr lang="ru-RU" sz="1500" b="1" dirty="0" err="1" smtClean="0">
                <a:solidFill>
                  <a:schemeClr val="tx1"/>
                </a:solidFill>
              </a:rPr>
              <a:t>Китой</a:t>
            </a:r>
            <a:r>
              <a:rPr lang="ru-RU" sz="1500" b="1" dirty="0" smtClean="0">
                <a:solidFill>
                  <a:schemeClr val="tx1"/>
                </a:solidFill>
              </a:rPr>
              <a:t>, Белая, Ока, Уда, Бирюса; правосторонние притоки небольшие - </a:t>
            </a:r>
            <a:r>
              <a:rPr lang="ru-RU" sz="1500" b="1" dirty="0" err="1" smtClean="0">
                <a:solidFill>
                  <a:schemeClr val="tx1"/>
                </a:solidFill>
              </a:rPr>
              <a:t>Ушаковка</a:t>
            </a:r>
            <a:r>
              <a:rPr lang="ru-RU" sz="1500" b="1" dirty="0" smtClean="0">
                <a:solidFill>
                  <a:schemeClr val="tx1"/>
                </a:solidFill>
              </a:rPr>
              <a:t>, Куда, </a:t>
            </a:r>
            <a:r>
              <a:rPr lang="ru-RU" sz="1500" b="1" dirty="0" err="1" smtClean="0">
                <a:solidFill>
                  <a:schemeClr val="tx1"/>
                </a:solidFill>
              </a:rPr>
              <a:t>Ида</a:t>
            </a:r>
            <a:r>
              <a:rPr lang="ru-RU" sz="1500" b="1" dirty="0" smtClean="0">
                <a:solidFill>
                  <a:schemeClr val="tx1"/>
                </a:solidFill>
              </a:rPr>
              <a:t>, Оса, Уда, Илим.</a:t>
            </a:r>
          </a:p>
          <a:p>
            <a:pPr eaLnBrk="1" hangingPunct="1"/>
            <a:r>
              <a:rPr lang="ru-RU" sz="1500" dirty="0" smtClean="0">
                <a:solidFill>
                  <a:schemeClr val="tx1"/>
                </a:solidFill>
              </a:rPr>
              <a:t> </a:t>
            </a:r>
          </a:p>
          <a:p>
            <a:pPr eaLnBrk="1" hangingPunct="1"/>
            <a:endParaRPr lang="ru-RU" sz="1800" dirty="0" smtClean="0">
              <a:solidFill>
                <a:schemeClr val="tx1"/>
              </a:solidFill>
            </a:endParaRPr>
          </a:p>
        </p:txBody>
      </p:sp>
      <p:pic>
        <p:nvPicPr>
          <p:cNvPr id="15363" name="Picture 2" descr="C:\Documents and Settings\1\Мои документы\Новая папка\0_4504_3bf2c15a_XL.jpg"/>
          <p:cNvPicPr>
            <a:picLocks noChangeAspect="1" noChangeArrowheads="1"/>
          </p:cNvPicPr>
          <p:nvPr/>
        </p:nvPicPr>
        <p:blipFill>
          <a:blip r:embed="rId3"/>
          <a:srcRect l="5882" r="2940"/>
          <a:stretch>
            <a:fillRect/>
          </a:stretch>
        </p:blipFill>
        <p:spPr bwMode="auto">
          <a:xfrm>
            <a:off x="4572000" y="1571625"/>
            <a:ext cx="4429125" cy="3643313"/>
          </a:xfrm>
          <a:prstGeom prst="rect">
            <a:avLst/>
          </a:prstGeom>
          <a:noFill/>
          <a:ln w="9525">
            <a:noFill/>
            <a:miter lim="800000"/>
            <a:headEnd/>
            <a:tailEnd/>
          </a:ln>
        </p:spPr>
      </p:pic>
      <p:sp>
        <p:nvSpPr>
          <p:cNvPr id="5" name="Стрелка влево 4">
            <a:hlinkClick r:id="rId4" action="ppaction://hlinksldjump"/>
          </p:cNvPr>
          <p:cNvSpPr/>
          <p:nvPr/>
        </p:nvSpPr>
        <p:spPr>
          <a:xfrm>
            <a:off x="6929454" y="6000768"/>
            <a:ext cx="1000132" cy="714380"/>
          </a:xfrm>
          <a:prstGeom prst="leftArrow">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6" name="7-конечная звезда 5">
            <a:hlinkClick r:id="rId5" action="ppaction://hlinksldjump"/>
          </p:cNvPr>
          <p:cNvSpPr/>
          <p:nvPr/>
        </p:nvSpPr>
        <p:spPr>
          <a:xfrm>
            <a:off x="4786314" y="5715016"/>
            <a:ext cx="1143008" cy="1000132"/>
          </a:xfrm>
          <a:prstGeom prst="star7">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42875" y="1175157"/>
            <a:ext cx="4071938" cy="5201424"/>
          </a:xfrm>
          <a:prstGeom prst="rect">
            <a:avLst/>
          </a:prstGeom>
          <a:noFill/>
          <a:ln w="9525">
            <a:noFill/>
            <a:miter lim="800000"/>
            <a:headEnd/>
            <a:tailEnd/>
          </a:ln>
        </p:spPr>
        <p:txBody>
          <a:bodyPr anchor="ctr">
            <a:spAutoFit/>
          </a:bodyPr>
          <a:lstStyle/>
          <a:p>
            <a:pPr>
              <a:defRPr/>
            </a:pPr>
            <a:r>
              <a:rPr lang="ru-RU" sz="1600" b="1" u="sng" dirty="0">
                <a:latin typeface="+mj-lt"/>
                <a:cs typeface="Times New Roman" pitchFamily="18" charset="0"/>
              </a:rPr>
              <a:t>Селенга</a:t>
            </a:r>
            <a:endParaRPr lang="ru-RU" sz="1600" b="1" u="sng" dirty="0">
              <a:latin typeface="+mj-lt"/>
            </a:endParaRPr>
          </a:p>
          <a:p>
            <a:pPr eaLnBrk="0" hangingPunct="0">
              <a:defRPr/>
            </a:pPr>
            <a:r>
              <a:rPr lang="ru-RU" sz="1600" b="1" dirty="0">
                <a:latin typeface="+mj-lt"/>
                <a:cs typeface="Times New Roman" pitchFamily="18" charset="0"/>
              </a:rPr>
              <a:t>     Селенга - самый крупный приток Байкала. Начало река берет на территории Монгольской Народной Республики, где образуется от слияния рек Идэр и Мурэн. Общая длина Селенги - 1591 км. Площадь водосборного бассейна - 445 000 кв. км, ежегодный сток - 28,9 куб. км.</a:t>
            </a:r>
            <a:br>
              <a:rPr lang="ru-RU" sz="1600" b="1" dirty="0">
                <a:latin typeface="+mj-lt"/>
                <a:cs typeface="Times New Roman" pitchFamily="18" charset="0"/>
              </a:rPr>
            </a:br>
            <a:r>
              <a:rPr lang="ru-RU" sz="1600" b="1" dirty="0">
                <a:latin typeface="+mj-lt"/>
                <a:cs typeface="Times New Roman" pitchFamily="18" charset="0"/>
              </a:rPr>
              <a:t>     Селенга дает половину всей массы воды, поступающей в Байкал со всех его притоков. Она впадает в озеро несколькими рукавами по широкой </a:t>
            </a:r>
            <a:r>
              <a:rPr lang="ru-RU" sz="1600" b="1" dirty="0">
                <a:solidFill>
                  <a:schemeClr val="bg1"/>
                </a:solidFill>
                <a:latin typeface="+mj-lt"/>
                <a:cs typeface="Times New Roman" pitchFamily="18" charset="0"/>
              </a:rPr>
              <a:t>болотистой низине, образующей далеко выдвинутую в Байкал дельту.</a:t>
            </a:r>
            <a:br>
              <a:rPr lang="ru-RU" sz="1600" b="1" dirty="0">
                <a:solidFill>
                  <a:schemeClr val="bg1"/>
                </a:solidFill>
                <a:latin typeface="+mj-lt"/>
                <a:cs typeface="Times New Roman" pitchFamily="18" charset="0"/>
              </a:rPr>
            </a:br>
            <a:r>
              <a:rPr lang="ru-RU" sz="1600" b="1" dirty="0">
                <a:solidFill>
                  <a:schemeClr val="bg1"/>
                </a:solidFill>
                <a:latin typeface="+mj-lt"/>
                <a:cs typeface="Times New Roman" pitchFamily="18" charset="0"/>
              </a:rPr>
              <a:t>     Гидроним «Селенга» происходит от эвенкийского «сэлэ» - железо. Другая версия происхождения названия реки от бурятского «Сэлэнгэ», что означает - плавный, просторный, спокойный.</a:t>
            </a:r>
            <a:endParaRPr lang="ru-RU" sz="1000" b="1" dirty="0">
              <a:solidFill>
                <a:schemeClr val="bg1"/>
              </a:solidFill>
              <a:latin typeface="+mj-lt"/>
            </a:endParaRPr>
          </a:p>
          <a:p>
            <a:pPr eaLnBrk="0" hangingPunct="0">
              <a:defRPr/>
            </a:pPr>
            <a:r>
              <a:rPr lang="ru-RU" sz="1200" dirty="0">
                <a:latin typeface="+mj-lt"/>
                <a:cs typeface="Times New Roman" pitchFamily="18" charset="0"/>
              </a:rPr>
              <a:t> </a:t>
            </a:r>
            <a:endParaRPr lang="ru-RU" dirty="0">
              <a:latin typeface="+mj-lt"/>
            </a:endParaRPr>
          </a:p>
        </p:txBody>
      </p:sp>
      <p:pic>
        <p:nvPicPr>
          <p:cNvPr id="16387" name="Picture 2" descr="C:\Documents and Settings\1\Мои документы\Новая папка\img_1512.jpg"/>
          <p:cNvPicPr>
            <a:picLocks noChangeAspect="1" noChangeArrowheads="1"/>
          </p:cNvPicPr>
          <p:nvPr/>
        </p:nvPicPr>
        <p:blipFill>
          <a:blip r:embed="rId2"/>
          <a:srcRect/>
          <a:stretch>
            <a:fillRect/>
          </a:stretch>
        </p:blipFill>
        <p:spPr bwMode="auto">
          <a:xfrm>
            <a:off x="4357688" y="1785938"/>
            <a:ext cx="4370387" cy="3286125"/>
          </a:xfrm>
          <a:prstGeom prst="rect">
            <a:avLst/>
          </a:prstGeom>
          <a:noFill/>
          <a:ln w="9525">
            <a:noFill/>
            <a:miter lim="800000"/>
            <a:headEnd/>
            <a:tailEnd/>
          </a:ln>
        </p:spPr>
      </p:pic>
      <p:sp>
        <p:nvSpPr>
          <p:cNvPr id="6" name="Стрелка влево 5">
            <a:hlinkClick r:id="rId3" action="ppaction://hlinksldjump"/>
          </p:cNvPr>
          <p:cNvSpPr/>
          <p:nvPr/>
        </p:nvSpPr>
        <p:spPr>
          <a:xfrm>
            <a:off x="6929454" y="6000768"/>
            <a:ext cx="1000132" cy="714380"/>
          </a:xfrm>
          <a:prstGeom prst="leftArrow">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Текст 2"/>
          <p:cNvSpPr>
            <a:spLocks noGrp="1"/>
          </p:cNvSpPr>
          <p:nvPr>
            <p:ph type="body" idx="1"/>
          </p:nvPr>
        </p:nvSpPr>
        <p:spPr>
          <a:xfrm>
            <a:off x="2286000" y="214313"/>
            <a:ext cx="2643188" cy="571500"/>
          </a:xfrm>
        </p:spPr>
        <p:txBody>
          <a:bodyPr>
            <a:normAutofit/>
          </a:bodyPr>
          <a:lstStyle/>
          <a:p>
            <a:pPr eaLnBrk="1" hangingPunct="1"/>
            <a:r>
              <a:rPr lang="ru-RU" sz="2800" b="1" dirty="0" smtClean="0">
                <a:solidFill>
                  <a:schemeClr val="bg1"/>
                </a:solidFill>
              </a:rPr>
              <a:t>Флора и фауна</a:t>
            </a:r>
          </a:p>
        </p:txBody>
      </p:sp>
      <p:sp>
        <p:nvSpPr>
          <p:cNvPr id="19459" name="TextBox 3"/>
          <p:cNvSpPr txBox="1">
            <a:spLocks noChangeArrowheads="1"/>
          </p:cNvSpPr>
          <p:nvPr/>
        </p:nvSpPr>
        <p:spPr bwMode="auto">
          <a:xfrm>
            <a:off x="571500" y="928688"/>
            <a:ext cx="7643813" cy="2862262"/>
          </a:xfrm>
          <a:prstGeom prst="rect">
            <a:avLst/>
          </a:prstGeom>
          <a:noFill/>
          <a:ln w="9525">
            <a:noFill/>
            <a:miter lim="800000"/>
            <a:headEnd/>
            <a:tailEnd/>
          </a:ln>
        </p:spPr>
        <p:txBody>
          <a:bodyPr>
            <a:spAutoFit/>
          </a:bodyPr>
          <a:lstStyle/>
          <a:p>
            <a:pPr>
              <a:defRPr/>
            </a:pPr>
            <a:r>
              <a:rPr lang="ru-RU" dirty="0">
                <a:solidFill>
                  <a:schemeClr val="bg1"/>
                </a:solidFill>
                <a:latin typeface="+mj-lt"/>
              </a:rPr>
              <a:t>1500 видов животных</a:t>
            </a:r>
          </a:p>
          <a:p>
            <a:pPr>
              <a:defRPr/>
            </a:pPr>
            <a:r>
              <a:rPr lang="ru-RU" dirty="0">
                <a:solidFill>
                  <a:schemeClr val="bg1"/>
                </a:solidFill>
                <a:latin typeface="+mj-lt"/>
              </a:rPr>
              <a:t>1000 видов растений </a:t>
            </a:r>
          </a:p>
          <a:p>
            <a:pPr>
              <a:defRPr/>
            </a:pPr>
            <a:r>
              <a:rPr lang="ru-RU" dirty="0">
                <a:solidFill>
                  <a:schemeClr val="bg1"/>
                </a:solidFill>
                <a:latin typeface="+mj-lt"/>
              </a:rPr>
              <a:t>70% эндемики:</a:t>
            </a:r>
          </a:p>
          <a:p>
            <a:pPr>
              <a:buFont typeface="Arial" charset="0"/>
              <a:buChar char="•"/>
              <a:defRPr/>
            </a:pPr>
            <a:r>
              <a:rPr lang="ru-RU" dirty="0">
                <a:solidFill>
                  <a:schemeClr val="bg1"/>
                </a:solidFill>
                <a:latin typeface="+mj-lt"/>
                <a:hlinkClick r:id="rId3" action="ppaction://hlinksldjump"/>
              </a:rPr>
              <a:t>Голомянка</a:t>
            </a:r>
            <a:endParaRPr lang="ru-RU" dirty="0">
              <a:solidFill>
                <a:schemeClr val="bg1"/>
              </a:solidFill>
              <a:latin typeface="+mj-lt"/>
            </a:endParaRPr>
          </a:p>
          <a:p>
            <a:pPr>
              <a:buFont typeface="Arial" charset="0"/>
              <a:buChar char="•"/>
              <a:defRPr/>
            </a:pPr>
            <a:r>
              <a:rPr lang="ru-RU" dirty="0">
                <a:solidFill>
                  <a:schemeClr val="bg1"/>
                </a:solidFill>
                <a:latin typeface="+mj-lt"/>
                <a:hlinkClick r:id="rId4" action="ppaction://hlinksldjump"/>
              </a:rPr>
              <a:t>Байкальский омуль</a:t>
            </a:r>
            <a:endParaRPr lang="ru-RU" dirty="0">
              <a:solidFill>
                <a:schemeClr val="bg1"/>
              </a:solidFill>
              <a:latin typeface="+mj-lt"/>
            </a:endParaRPr>
          </a:p>
          <a:p>
            <a:pPr>
              <a:buFont typeface="Arial" charset="0"/>
              <a:buChar char="•"/>
              <a:defRPr/>
            </a:pPr>
            <a:r>
              <a:rPr lang="ru-RU" dirty="0">
                <a:solidFill>
                  <a:schemeClr val="bg1"/>
                </a:solidFill>
                <a:latin typeface="+mj-lt"/>
                <a:hlinkClick r:id="rId5" action="ppaction://hlinksldjump"/>
              </a:rPr>
              <a:t>Веслоногий рачок </a:t>
            </a:r>
            <a:r>
              <a:rPr lang="ru-RU" dirty="0" err="1">
                <a:solidFill>
                  <a:schemeClr val="bg1"/>
                </a:solidFill>
                <a:latin typeface="+mj-lt"/>
                <a:hlinkClick r:id="rId5" action="ppaction://hlinksldjump"/>
              </a:rPr>
              <a:t>Эпишура</a:t>
            </a:r>
            <a:endParaRPr lang="ru-RU" dirty="0">
              <a:solidFill>
                <a:schemeClr val="bg1"/>
              </a:solidFill>
              <a:latin typeface="+mj-lt"/>
            </a:endParaRPr>
          </a:p>
          <a:p>
            <a:pPr>
              <a:buFont typeface="Arial" charset="0"/>
              <a:buChar char="•"/>
              <a:defRPr/>
            </a:pPr>
            <a:r>
              <a:rPr lang="ru-RU" dirty="0">
                <a:solidFill>
                  <a:schemeClr val="bg1"/>
                </a:solidFill>
                <a:latin typeface="+mj-lt"/>
                <a:hlinkClick r:id="rId6" action="ppaction://hlinksldjump"/>
              </a:rPr>
              <a:t>Байкальская нерпа</a:t>
            </a:r>
            <a:endParaRPr lang="ru-RU" dirty="0">
              <a:solidFill>
                <a:schemeClr val="bg1"/>
              </a:solidFill>
              <a:latin typeface="+mj-lt"/>
            </a:endParaRPr>
          </a:p>
          <a:p>
            <a:pPr>
              <a:defRPr/>
            </a:pPr>
            <a:endParaRPr lang="ru-RU" dirty="0">
              <a:solidFill>
                <a:schemeClr val="bg1"/>
              </a:solidFill>
              <a:latin typeface="+mj-lt"/>
            </a:endParaRPr>
          </a:p>
          <a:p>
            <a:pPr>
              <a:defRPr/>
            </a:pPr>
            <a:endParaRPr lang="ru-RU" dirty="0">
              <a:solidFill>
                <a:schemeClr val="bg1"/>
              </a:solidFill>
            </a:endParaRPr>
          </a:p>
          <a:p>
            <a:pPr>
              <a:defRPr/>
            </a:pPr>
            <a:endParaRPr lang="ru-RU" dirty="0"/>
          </a:p>
        </p:txBody>
      </p:sp>
      <p:pic>
        <p:nvPicPr>
          <p:cNvPr id="20484" name="Рисунок 106" descr="http://ido.tsu.ru/ss/ssdata/202-9.jpg"/>
          <p:cNvPicPr>
            <a:picLocks noChangeAspect="1" noChangeArrowheads="1"/>
          </p:cNvPicPr>
          <p:nvPr/>
        </p:nvPicPr>
        <p:blipFill>
          <a:blip r:embed="rId7"/>
          <a:srcRect/>
          <a:stretch>
            <a:fillRect/>
          </a:stretch>
        </p:blipFill>
        <p:spPr bwMode="auto">
          <a:xfrm>
            <a:off x="6715125" y="857250"/>
            <a:ext cx="2214563" cy="2714625"/>
          </a:xfrm>
          <a:prstGeom prst="rect">
            <a:avLst/>
          </a:prstGeom>
          <a:noFill/>
          <a:ln w="9525">
            <a:noFill/>
            <a:miter lim="800000"/>
            <a:headEnd/>
            <a:tailEnd/>
          </a:ln>
        </p:spPr>
      </p:pic>
      <p:pic>
        <p:nvPicPr>
          <p:cNvPr id="20485" name="Picture 2"/>
          <p:cNvPicPr>
            <a:picLocks noChangeAspect="1" noChangeArrowheads="1"/>
          </p:cNvPicPr>
          <p:nvPr/>
        </p:nvPicPr>
        <p:blipFill>
          <a:blip r:embed="rId8"/>
          <a:srcRect/>
          <a:stretch>
            <a:fillRect/>
          </a:stretch>
        </p:blipFill>
        <p:spPr bwMode="auto">
          <a:xfrm>
            <a:off x="4357688" y="857250"/>
            <a:ext cx="2214562" cy="2724150"/>
          </a:xfrm>
          <a:prstGeom prst="rect">
            <a:avLst/>
          </a:prstGeom>
          <a:noFill/>
          <a:ln w="9525">
            <a:noFill/>
            <a:miter lim="800000"/>
            <a:headEnd/>
            <a:tailEnd/>
          </a:ln>
        </p:spPr>
      </p:pic>
      <p:pic>
        <p:nvPicPr>
          <p:cNvPr id="20486" name="Picture 3"/>
          <p:cNvPicPr>
            <a:picLocks noChangeAspect="1" noChangeArrowheads="1"/>
          </p:cNvPicPr>
          <p:nvPr/>
        </p:nvPicPr>
        <p:blipFill>
          <a:blip r:embed="rId9"/>
          <a:srcRect/>
          <a:stretch>
            <a:fillRect/>
          </a:stretch>
        </p:blipFill>
        <p:spPr bwMode="auto">
          <a:xfrm>
            <a:off x="2786063" y="5000625"/>
            <a:ext cx="1428750" cy="1857375"/>
          </a:xfrm>
          <a:prstGeom prst="rect">
            <a:avLst/>
          </a:prstGeom>
          <a:noFill/>
          <a:ln w="9525">
            <a:noFill/>
            <a:miter lim="800000"/>
            <a:headEnd/>
            <a:tailEnd/>
          </a:ln>
        </p:spPr>
      </p:pic>
      <p:pic>
        <p:nvPicPr>
          <p:cNvPr id="20487" name="Picture 5"/>
          <p:cNvPicPr>
            <a:picLocks noChangeAspect="1" noChangeArrowheads="1"/>
          </p:cNvPicPr>
          <p:nvPr/>
        </p:nvPicPr>
        <p:blipFill>
          <a:blip r:embed="rId10"/>
          <a:srcRect/>
          <a:stretch>
            <a:fillRect/>
          </a:stretch>
        </p:blipFill>
        <p:spPr bwMode="auto">
          <a:xfrm>
            <a:off x="0" y="3700463"/>
            <a:ext cx="2322513" cy="3157537"/>
          </a:xfrm>
          <a:prstGeom prst="rect">
            <a:avLst/>
          </a:prstGeom>
          <a:noFill/>
          <a:ln w="9525">
            <a:noFill/>
            <a:miter lim="800000"/>
            <a:headEnd/>
            <a:tailEnd/>
          </a:ln>
        </p:spPr>
      </p:pic>
      <p:pic>
        <p:nvPicPr>
          <p:cNvPr id="20488" name="Picture 6"/>
          <p:cNvPicPr>
            <a:picLocks noChangeAspect="1" noChangeArrowheads="1"/>
          </p:cNvPicPr>
          <p:nvPr/>
        </p:nvPicPr>
        <p:blipFill>
          <a:blip r:embed="rId11"/>
          <a:srcRect/>
          <a:stretch>
            <a:fillRect/>
          </a:stretch>
        </p:blipFill>
        <p:spPr bwMode="auto">
          <a:xfrm>
            <a:off x="4867275" y="3786188"/>
            <a:ext cx="4276725" cy="3071812"/>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1067</TotalTime>
  <Words>2249</Words>
  <Application>Microsoft Office PowerPoint</Application>
  <PresentationFormat>Экран (4:3)</PresentationFormat>
  <Paragraphs>127</Paragraphs>
  <Slides>16</Slides>
  <Notes>9</Notes>
  <HiddenSlides>6</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1_Тема Office</vt:lpstr>
      <vt:lpstr>Волна</vt:lpstr>
      <vt:lpstr>Байкал –чудо России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Байкал – жемчужина природы</dc:title>
  <cp:lastModifiedBy>Нура</cp:lastModifiedBy>
  <cp:revision>115</cp:revision>
  <dcterms:modified xsi:type="dcterms:W3CDTF">2019-10-14T12:15:22Z</dcterms:modified>
</cp:coreProperties>
</file>