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83" r:id="rId3"/>
    <p:sldId id="284" r:id="rId4"/>
    <p:sldId id="257" r:id="rId5"/>
    <p:sldId id="264" r:id="rId6"/>
    <p:sldId id="265" r:id="rId7"/>
    <p:sldId id="263" r:id="rId8"/>
    <p:sldId id="262" r:id="rId9"/>
    <p:sldId id="266" r:id="rId10"/>
    <p:sldId id="267" r:id="rId11"/>
    <p:sldId id="261" r:id="rId12"/>
    <p:sldId id="259" r:id="rId13"/>
    <p:sldId id="268" r:id="rId14"/>
    <p:sldId id="260" r:id="rId15"/>
    <p:sldId id="258" r:id="rId16"/>
    <p:sldId id="269" r:id="rId17"/>
    <p:sldId id="270" r:id="rId18"/>
    <p:sldId id="271" r:id="rId19"/>
    <p:sldId id="272" r:id="rId20"/>
    <p:sldId id="273" r:id="rId21"/>
    <p:sldId id="281" r:id="rId22"/>
    <p:sldId id="282" r:id="rId23"/>
    <p:sldId id="274" r:id="rId24"/>
    <p:sldId id="276" r:id="rId25"/>
    <p:sldId id="275" r:id="rId26"/>
    <p:sldId id="279" r:id="rId27"/>
    <p:sldId id="280"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663B9FB-5018-4AA8-9569-93CABF5E08CB}" type="datetimeFigureOut">
              <a:rPr lang="ru-RU" smtClean="0"/>
              <a:t>14.10.2019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63B9FB-5018-4AA8-9569-93CABF5E08CB}" type="datetimeFigureOut">
              <a:rPr lang="ru-RU" smtClean="0"/>
              <a:t>14.10.2019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663B9FB-5018-4AA8-9569-93CABF5E08CB}" type="datetimeFigureOut">
              <a:rPr lang="ru-RU" smtClean="0"/>
              <a:t>14.10.2019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63B9FB-5018-4AA8-9569-93CABF5E08CB}" type="datetimeFigureOut">
              <a:rPr lang="ru-RU" smtClean="0"/>
              <a:t>14.10.2019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663B9FB-5018-4AA8-9569-93CABF5E08CB}" type="datetimeFigureOut">
              <a:rPr lang="ru-RU" smtClean="0"/>
              <a:t>14.10.2019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63B9FB-5018-4AA8-9569-93CABF5E08CB}" type="datetimeFigureOut">
              <a:rPr lang="ru-RU" smtClean="0"/>
              <a:t>14.10.2019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63B9FB-5018-4AA8-9569-93CABF5E08CB}" type="datetimeFigureOut">
              <a:rPr lang="ru-RU" smtClean="0"/>
              <a:t>14.10.2019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63B9FB-5018-4AA8-9569-93CABF5E08CB}" type="datetimeFigureOut">
              <a:rPr lang="ru-RU" smtClean="0"/>
              <a:t>14.10.2019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3B9FB-5018-4AA8-9569-93CABF5E08CB}" type="datetimeFigureOut">
              <a:rPr lang="ru-RU" smtClean="0"/>
              <a:t>14.10.2019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24FC872-35AD-4F96-9844-5209B9422415}"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atic1.repo.aif.ru/1/8f/276950/c/35c06448be033309a4e41f20455dd72e.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ugaga.ru/uploads/posts/2014-08/1409137979_vadim-dikih-2.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letopisi.org/index.php/2004_%D0%B3%D0%BE%D0%B4" TargetMode="External"/><Relationship Id="rId2" Type="http://schemas.openxmlformats.org/officeDocument/2006/relationships/hyperlink" Target="http://letopisi.org/index.php/14_%D1%84%D0%B5%D0%B2%D1%80%D0%B0%D0%BB%D1%8F"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nstarikov.ru/new/wp-content/uploads/2013/09/%D0%94%D0%B0%D0%BD%D0%B8%D0%BB-%D0%A1%D0%B0%D0%B4%D1%8B%D0%BA%D0%BE%D0%B2-2.jp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nstarikov.ru/new/wp-content/uploads/2013/09/%D0%9C%D0%BE%D0%B3%D0%B8%D0%BB%D0%B0-%D0%94%D0%B0%D0%BD%D0%B8%D0%BB%D0%B0-%D0%A1%D0%B0%D0%B4%D1%8B%D0%BA%D0%BE%D0%B2%D0%B0.jp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1556792"/>
            <a:ext cx="8064896" cy="864095"/>
          </a:xfrm>
        </p:spPr>
        <p:txBody>
          <a:bodyPr>
            <a:noAutofit/>
          </a:bodyPr>
          <a:lstStyle/>
          <a:p>
            <a:r>
              <a:rPr lang="ru-RU" sz="5400" dirty="0" smtClean="0">
                <a:solidFill>
                  <a:srgbClr val="C00000"/>
                </a:solidFill>
                <a:latin typeface="Arial" panose="020B0604020202020204" pitchFamily="34" charset="0"/>
                <a:cs typeface="Arial" panose="020B0604020202020204" pitchFamily="34" charset="0"/>
              </a:rPr>
              <a:t>«</a:t>
            </a:r>
            <a:r>
              <a:rPr lang="ru-RU" sz="5400" dirty="0" smtClean="0">
                <a:solidFill>
                  <a:srgbClr val="C00000"/>
                </a:solidFill>
                <a:latin typeface="Arial" panose="020B0604020202020204" pitchFamily="34" charset="0"/>
                <a:cs typeface="Arial" panose="020B0604020202020204" pitchFamily="34" charset="0"/>
              </a:rPr>
              <a:t>ГОРЯЧИЕ СЕРДЦА»</a:t>
            </a:r>
          </a:p>
          <a:p>
            <a:endParaRPr lang="ru-RU" sz="5400" dirty="0">
              <a:solidFill>
                <a:srgbClr val="C00000"/>
              </a:solidFill>
              <a:latin typeface="Arial" panose="020B0604020202020204" pitchFamily="34" charset="0"/>
              <a:cs typeface="Arial" panose="020B0604020202020204" pitchFamily="34" charset="0"/>
            </a:endParaRPr>
          </a:p>
          <a:p>
            <a:endParaRPr lang="ru-RU" sz="5400" dirty="0" smtClean="0">
              <a:solidFill>
                <a:srgbClr val="C00000"/>
              </a:solidFill>
              <a:latin typeface="Arial" panose="020B0604020202020204" pitchFamily="34" charset="0"/>
              <a:cs typeface="Arial" panose="020B0604020202020204" pitchFamily="34" charset="0"/>
            </a:endParaRPr>
          </a:p>
          <a:p>
            <a:r>
              <a:rPr lang="ru-RU" sz="1800" dirty="0" smtClean="0">
                <a:solidFill>
                  <a:srgbClr val="C00000"/>
                </a:solidFill>
                <a:latin typeface="Arial" panose="020B0604020202020204" pitchFamily="34" charset="0"/>
                <a:cs typeface="Arial" panose="020B0604020202020204" pitchFamily="34" charset="0"/>
              </a:rPr>
              <a:t>Автор: </a:t>
            </a:r>
            <a:r>
              <a:rPr lang="ru-RU" sz="1800" dirty="0" err="1" smtClean="0">
                <a:solidFill>
                  <a:srgbClr val="C00000"/>
                </a:solidFill>
                <a:latin typeface="Arial" panose="020B0604020202020204" pitchFamily="34" charset="0"/>
                <a:cs typeface="Arial" panose="020B0604020202020204" pitchFamily="34" charset="0"/>
              </a:rPr>
              <a:t>Дельмаханов</a:t>
            </a:r>
            <a:r>
              <a:rPr lang="ru-RU" sz="1800" dirty="0" smtClean="0">
                <a:solidFill>
                  <a:srgbClr val="C00000"/>
                </a:solidFill>
                <a:latin typeface="Arial" panose="020B0604020202020204" pitchFamily="34" charset="0"/>
                <a:cs typeface="Arial" panose="020B0604020202020204" pitchFamily="34" charset="0"/>
              </a:rPr>
              <a:t> К.-5 КЛАСС </a:t>
            </a:r>
          </a:p>
          <a:p>
            <a:r>
              <a:rPr lang="ru-RU" sz="1800" dirty="0" smtClean="0">
                <a:solidFill>
                  <a:srgbClr val="C00000"/>
                </a:solidFill>
                <a:latin typeface="Arial" panose="020B0604020202020204" pitchFamily="34" charset="0"/>
                <a:cs typeface="Arial" panose="020B0604020202020204" pitchFamily="34" charset="0"/>
              </a:rPr>
              <a:t>Руководитель: </a:t>
            </a:r>
            <a:r>
              <a:rPr lang="ru-RU" sz="1800" dirty="0" err="1" smtClean="0">
                <a:solidFill>
                  <a:srgbClr val="C00000"/>
                </a:solidFill>
                <a:latin typeface="Arial" panose="020B0604020202020204" pitchFamily="34" charset="0"/>
                <a:cs typeface="Arial" panose="020B0604020202020204" pitchFamily="34" charset="0"/>
              </a:rPr>
              <a:t>Акиева</a:t>
            </a:r>
            <a:r>
              <a:rPr lang="ru-RU" sz="1800" dirty="0" smtClean="0">
                <a:solidFill>
                  <a:srgbClr val="C00000"/>
                </a:solidFill>
                <a:latin typeface="Arial" panose="020B0604020202020204" pitchFamily="34" charset="0"/>
                <a:cs typeface="Arial" panose="020B0604020202020204" pitchFamily="34" charset="0"/>
              </a:rPr>
              <a:t> М.А.   </a:t>
            </a:r>
            <a:endParaRPr lang="ru-RU" sz="1800" dirty="0">
              <a:solidFill>
                <a:srgbClr val="C00000"/>
              </a:solidFill>
              <a:latin typeface="Arial" panose="020B0604020202020204" pitchFamily="34" charset="0"/>
              <a:cs typeface="Arial" panose="020B0604020202020204" pitchFamily="34" charset="0"/>
            </a:endParaRPr>
          </a:p>
        </p:txBody>
      </p:sp>
      <p:sp>
        <p:nvSpPr>
          <p:cNvPr id="4" name="Заголовок 3"/>
          <p:cNvSpPr>
            <a:spLocks noGrp="1"/>
          </p:cNvSpPr>
          <p:nvPr>
            <p:ph type="ctrTitle"/>
          </p:nvPr>
        </p:nvSpPr>
        <p:spPr>
          <a:xfrm>
            <a:off x="685800" y="2276872"/>
            <a:ext cx="7772400" cy="3168352"/>
          </a:xfrm>
        </p:spPr>
        <p:txBody>
          <a:bodyPr>
            <a:normAutofit/>
          </a:bodyPr>
          <a:lstStyle/>
          <a:p>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2" name="Прямоугольник 1"/>
          <p:cNvSpPr/>
          <p:nvPr/>
        </p:nvSpPr>
        <p:spPr>
          <a:xfrm>
            <a:off x="1115616" y="548680"/>
            <a:ext cx="7488832" cy="923330"/>
          </a:xfrm>
          <a:prstGeom prst="rect">
            <a:avLst/>
          </a:prstGeom>
        </p:spPr>
        <p:txBody>
          <a:bodyPr wrap="square">
            <a:spAutoFit/>
          </a:bodyPr>
          <a:lstStyle/>
          <a:p>
            <a:pPr algn="ctr"/>
            <a:r>
              <a:rPr lang="ru-RU" dirty="0"/>
              <a:t>Муниципальное бюджетное общеобразовательное учреждение</a:t>
            </a:r>
          </a:p>
          <a:p>
            <a:pPr algn="ctr"/>
            <a:r>
              <a:rPr lang="ru-RU" dirty="0"/>
              <a:t>«Основная </a:t>
            </a:r>
            <a:r>
              <a:rPr lang="ru-RU" dirty="0">
                <a:latin typeface="Arial" pitchFamily="34" charset="0"/>
                <a:cs typeface="Arial" pitchFamily="34" charset="0"/>
              </a:rPr>
              <a:t>общеобразовательная</a:t>
            </a:r>
            <a:r>
              <a:rPr lang="ru-RU" dirty="0"/>
              <a:t> школа им. А-Р.З. </a:t>
            </a:r>
            <a:r>
              <a:rPr lang="ru-RU" dirty="0" err="1"/>
              <a:t>Зайнутдинова</a:t>
            </a:r>
            <a:r>
              <a:rPr lang="ru-RU" dirty="0"/>
              <a:t> </a:t>
            </a:r>
            <a:r>
              <a:rPr lang="ru-RU" dirty="0" err="1"/>
              <a:t>с.Валерик</a:t>
            </a:r>
            <a:r>
              <a:rPr lang="ru-RU" dirty="0"/>
              <a:t>»</a:t>
            </a:r>
          </a:p>
        </p:txBody>
      </p:sp>
    </p:spTree>
    <p:extLst>
      <p:ext uri="{BB962C8B-B14F-4D97-AF65-F5344CB8AC3E}">
        <p14:creationId xmlns:p14="http://schemas.microsoft.com/office/powerpoint/2010/main" val="356125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5" y="1772815"/>
            <a:ext cx="4716015" cy="4896543"/>
          </a:xfrm>
        </p:spPr>
        <p:txBody>
          <a:bodyPr>
            <a:normAutofit lnSpcReduction="10000"/>
          </a:bodyPr>
          <a:lstStyle/>
          <a:p>
            <a:pPr>
              <a:spcBef>
                <a:spcPts val="2250"/>
              </a:spcBef>
              <a:spcAft>
                <a:spcPts val="1050"/>
              </a:spcAft>
            </a:pPr>
            <a:r>
              <a:rPr lang="ru-RU" sz="2000" b="1" dirty="0">
                <a:solidFill>
                  <a:srgbClr val="000000"/>
                </a:solidFill>
                <a:latin typeface="Arial" panose="020B0604020202020204" pitchFamily="34" charset="0"/>
                <a:ea typeface="Times New Roman"/>
                <a:cs typeface="Arial" panose="020B0604020202020204" pitchFamily="34" charset="0"/>
              </a:rPr>
              <a:t>Пожар в доме Сухановых в деревне </a:t>
            </a:r>
            <a:r>
              <a:rPr lang="ru-RU" sz="2000" b="1" dirty="0" err="1">
                <a:solidFill>
                  <a:srgbClr val="000000"/>
                </a:solidFill>
                <a:latin typeface="Arial" panose="020B0604020202020204" pitchFamily="34" charset="0"/>
                <a:ea typeface="Times New Roman"/>
                <a:cs typeface="Arial" panose="020B0604020202020204" pitchFamily="34" charset="0"/>
              </a:rPr>
              <a:t>Комшилово</a:t>
            </a:r>
            <a:r>
              <a:rPr lang="ru-RU" sz="2000" b="1" dirty="0">
                <a:solidFill>
                  <a:srgbClr val="000000"/>
                </a:solidFill>
                <a:latin typeface="Arial" panose="020B0604020202020204" pitchFamily="34" charset="0"/>
                <a:ea typeface="Times New Roman"/>
                <a:cs typeface="Arial" panose="020B0604020202020204" pitchFamily="34" charset="0"/>
              </a:rPr>
              <a:t> Александровского района начался днем 2 июня. В доме находились две сестры 9-ти и  </a:t>
            </a:r>
            <a:r>
              <a:rPr lang="ru-RU" sz="2000" b="1" dirty="0" smtClean="0">
                <a:solidFill>
                  <a:srgbClr val="000000"/>
                </a:solidFill>
                <a:latin typeface="Arial" panose="020B0604020202020204" pitchFamily="34" charset="0"/>
                <a:ea typeface="Times New Roman"/>
                <a:cs typeface="Arial" panose="020B0604020202020204" pitchFamily="34" charset="0"/>
              </a:rPr>
              <a:t> 2-х </a:t>
            </a:r>
            <a:r>
              <a:rPr lang="ru-RU" sz="2000" b="1" dirty="0">
                <a:solidFill>
                  <a:srgbClr val="000000"/>
                </a:solidFill>
                <a:latin typeface="Arial" panose="020B0604020202020204" pitchFamily="34" charset="0"/>
                <a:ea typeface="Times New Roman"/>
                <a:cs typeface="Arial" panose="020B0604020202020204" pitchFamily="34" charset="0"/>
              </a:rPr>
              <a:t>лет. Родителей дома не было.</a:t>
            </a:r>
            <a:endParaRPr lang="ru-RU" sz="2000" b="1" dirty="0">
              <a:latin typeface="Arial" panose="020B0604020202020204" pitchFamily="34" charset="0"/>
              <a:ea typeface="Calibri"/>
              <a:cs typeface="Arial" panose="020B0604020202020204" pitchFamily="34" charset="0"/>
            </a:endParaRPr>
          </a:p>
          <a:p>
            <a:r>
              <a:rPr lang="ru-RU" sz="2000" b="1" dirty="0">
                <a:solidFill>
                  <a:srgbClr val="000000"/>
                </a:solidFill>
                <a:latin typeface="Arial" panose="020B0604020202020204" pitchFamily="34" charset="0"/>
                <a:ea typeface="Times New Roman"/>
                <a:cs typeface="Arial" panose="020B0604020202020204" pitchFamily="34" charset="0"/>
              </a:rPr>
              <a:t>Примерно в 12 часов дня девочки смотрели телевизор, неожиданно телевизор выключился, и Настя пошла посмотреть в соседнее помещение, что произошло и почему выключился телевизор. Когда Настя вышла на террасу, то увидела, что терраса охвачена пламенем.</a:t>
            </a:r>
            <a:endParaRPr lang="ru-RU" sz="2000" b="1"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179512" y="338328"/>
            <a:ext cx="8712968" cy="1252728"/>
          </a:xfrm>
        </p:spPr>
        <p:txBody>
          <a:bodyPr>
            <a:normAutofit fontScale="90000"/>
          </a:bodyPr>
          <a:lstStyle/>
          <a:p>
            <a:pPr lvl="8" algn="ctr" rtl="0">
              <a:spcBef>
                <a:spcPct val="0"/>
              </a:spcBef>
            </a:pPr>
            <a:r>
              <a:rPr lang="ru-RU" sz="5400" dirty="0">
                <a:solidFill>
                  <a:srgbClr val="000000"/>
                </a:solidFill>
                <a:latin typeface="Arial"/>
                <a:ea typeface="Times New Roman"/>
              </a:rPr>
              <a:t>Суханова </a:t>
            </a:r>
            <a:r>
              <a:rPr lang="ru-RU" sz="5400" dirty="0" smtClean="0">
                <a:solidFill>
                  <a:srgbClr val="000000"/>
                </a:solidFill>
                <a:latin typeface="Arial"/>
                <a:ea typeface="Times New Roman"/>
              </a:rPr>
              <a:t>Анастасия</a:t>
            </a:r>
            <a:br>
              <a:rPr lang="ru-RU" sz="5400" dirty="0" smtClean="0">
                <a:solidFill>
                  <a:srgbClr val="000000"/>
                </a:solidFill>
                <a:latin typeface="Arial"/>
                <a:ea typeface="Times New Roman"/>
              </a:rPr>
            </a:b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p>
        </p:txBody>
      </p:sp>
      <p:pic>
        <p:nvPicPr>
          <p:cNvPr id="4" name="Рисунок 3" descr="http://33.mchs.gov.ru/upload/site15/iblock/86d/86d5513be841d51a56edc9132822615a-big-350.jpg"/>
          <p:cNvPicPr/>
          <p:nvPr/>
        </p:nvPicPr>
        <p:blipFill>
          <a:blip r:embed="rId2">
            <a:extLst>
              <a:ext uri="{28A0092B-C50C-407E-A947-70E740481C1C}">
                <a14:useLocalDpi xmlns:a14="http://schemas.microsoft.com/office/drawing/2010/main" val="0"/>
              </a:ext>
            </a:extLst>
          </a:blip>
          <a:srcRect/>
          <a:stretch>
            <a:fillRect/>
          </a:stretch>
        </p:blipFill>
        <p:spPr bwMode="auto">
          <a:xfrm>
            <a:off x="252768" y="1961457"/>
            <a:ext cx="4176464" cy="4896543"/>
          </a:xfrm>
          <a:prstGeom prst="rect">
            <a:avLst/>
          </a:prstGeom>
          <a:noFill/>
          <a:ln>
            <a:noFill/>
          </a:ln>
        </p:spPr>
      </p:pic>
    </p:spTree>
    <p:extLst>
      <p:ext uri="{BB962C8B-B14F-4D97-AF65-F5344CB8AC3E}">
        <p14:creationId xmlns:p14="http://schemas.microsoft.com/office/powerpoint/2010/main" val="93558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5" y="1772815"/>
            <a:ext cx="4716015" cy="4896543"/>
          </a:xfrm>
        </p:spPr>
        <p:txBody>
          <a:bodyPr>
            <a:normAutofit fontScale="55000" lnSpcReduction="20000"/>
          </a:bodyPr>
          <a:lstStyle/>
          <a:p>
            <a:pPr>
              <a:spcBef>
                <a:spcPts val="2250"/>
              </a:spcBef>
              <a:spcAft>
                <a:spcPts val="1050"/>
              </a:spcAft>
            </a:pPr>
            <a:r>
              <a:rPr lang="ru-RU" sz="3600" b="1" dirty="0">
                <a:solidFill>
                  <a:srgbClr val="000000"/>
                </a:solidFill>
                <a:latin typeface="Arial" panose="020B0604020202020204" pitchFamily="34" charset="0"/>
                <a:ea typeface="Times New Roman"/>
                <a:cs typeface="Arial" panose="020B0604020202020204" pitchFamily="34" charset="0"/>
              </a:rPr>
              <a:t>Настя начала звать отца на помощь, но его в тот момент дома не было. Насте пришлось самостоятельно действовать в сложившейся обстановке. Она, не медля ни секунды, вернулась в комнату за своей младшей сестрой, и вынесла ее из горящего дома. На улице они ожидали приезда родителей и </a:t>
            </a:r>
            <a:r>
              <a:rPr lang="ru-RU" sz="3600" b="1" dirty="0" smtClean="0">
                <a:solidFill>
                  <a:srgbClr val="000000"/>
                </a:solidFill>
                <a:latin typeface="Arial" panose="020B0604020202020204" pitchFamily="34" charset="0"/>
                <a:ea typeface="Times New Roman"/>
                <a:cs typeface="Arial" panose="020B0604020202020204" pitchFamily="34" charset="0"/>
              </a:rPr>
              <a:t>пожарных.</a:t>
            </a:r>
            <a:r>
              <a:rPr lang="ru-RU" sz="3600" b="1" dirty="0" smtClean="0">
                <a:latin typeface="Arial" panose="020B0604020202020204" pitchFamily="34" charset="0"/>
                <a:ea typeface="Times New Roman"/>
                <a:cs typeface="Arial" panose="020B0604020202020204" pitchFamily="34" charset="0"/>
              </a:rPr>
              <a:t>                                </a:t>
            </a:r>
            <a:r>
              <a:rPr lang="ru-RU" sz="3600" b="1" dirty="0" smtClean="0">
                <a:solidFill>
                  <a:srgbClr val="000000"/>
                </a:solidFill>
                <a:latin typeface="Arial" panose="020B0604020202020204" pitchFamily="34" charset="0"/>
                <a:ea typeface="Times New Roman"/>
                <a:cs typeface="Arial" panose="020B0604020202020204" pitchFamily="34" charset="0"/>
              </a:rPr>
              <a:t>Причиной </a:t>
            </a:r>
            <a:r>
              <a:rPr lang="ru-RU" sz="3600" b="1" dirty="0">
                <a:solidFill>
                  <a:srgbClr val="000000"/>
                </a:solidFill>
                <a:latin typeface="Arial" panose="020B0604020202020204" pitchFamily="34" charset="0"/>
                <a:ea typeface="Times New Roman"/>
                <a:cs typeface="Arial" panose="020B0604020202020204" pitchFamily="34" charset="0"/>
              </a:rPr>
              <a:t>пожара стало замыкание </a:t>
            </a:r>
            <a:r>
              <a:rPr lang="ru-RU" sz="3600" b="1" dirty="0" smtClean="0">
                <a:solidFill>
                  <a:srgbClr val="000000"/>
                </a:solidFill>
                <a:latin typeface="Arial" panose="020B0604020202020204" pitchFamily="34" charset="0"/>
                <a:ea typeface="Times New Roman"/>
                <a:cs typeface="Arial" panose="020B0604020202020204" pitchFamily="34" charset="0"/>
              </a:rPr>
              <a:t>электропроводки.</a:t>
            </a:r>
            <a:r>
              <a:rPr lang="ru-RU" sz="3600" b="1" dirty="0" smtClean="0">
                <a:latin typeface="Arial" panose="020B0604020202020204" pitchFamily="34" charset="0"/>
                <a:ea typeface="Times New Roman"/>
                <a:cs typeface="Arial" panose="020B0604020202020204" pitchFamily="34" charset="0"/>
              </a:rPr>
              <a:t>   </a:t>
            </a:r>
            <a:r>
              <a:rPr lang="ru-RU" sz="3600" b="1" dirty="0" smtClean="0">
                <a:solidFill>
                  <a:srgbClr val="000000"/>
                </a:solidFill>
                <a:latin typeface="Arial" panose="020B0604020202020204" pitchFamily="34" charset="0"/>
                <a:ea typeface="Times New Roman"/>
                <a:cs typeface="Arial" panose="020B0604020202020204" pitchFamily="34" charset="0"/>
              </a:rPr>
              <a:t>Суханова </a:t>
            </a:r>
            <a:r>
              <a:rPr lang="ru-RU" sz="3600" b="1" dirty="0">
                <a:solidFill>
                  <a:srgbClr val="000000"/>
                </a:solidFill>
                <a:latin typeface="Arial" panose="020B0604020202020204" pitchFamily="34" charset="0"/>
                <a:ea typeface="Times New Roman"/>
                <a:cs typeface="Arial" panose="020B0604020202020204" pitchFamily="34" charset="0"/>
              </a:rPr>
              <a:t>Анастасия - учащаяся школы № 8 города Карабаново. Анастасия - круглая отличница, закончила второй класс и перешла в третий.</a:t>
            </a:r>
            <a:endParaRPr lang="ru-RU" sz="36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179512" y="338328"/>
            <a:ext cx="8712968" cy="1252728"/>
          </a:xfrm>
        </p:spPr>
        <p:txBody>
          <a:bodyPr>
            <a:normAutofit/>
          </a:bodyPr>
          <a:lstStyle/>
          <a:p>
            <a:r>
              <a:rPr lang="ru-RU" sz="5400" dirty="0">
                <a:solidFill>
                  <a:srgbClr val="000000"/>
                </a:solidFill>
                <a:latin typeface="Arial"/>
                <a:ea typeface="Times New Roman"/>
              </a:rPr>
              <a:t>Суханова Анастасия</a:t>
            </a:r>
            <a:endParaRPr lang="ru-RU" sz="5400" dirty="0"/>
          </a:p>
        </p:txBody>
      </p:sp>
      <p:pic>
        <p:nvPicPr>
          <p:cNvPr id="4" name="Рисунок 3" descr="http://33.mchs.gov.ru/upload/site15/iblock/86d/86d5513be841d51a56edc9132822615a-big-350.jpg"/>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72816"/>
            <a:ext cx="4176464" cy="4896543"/>
          </a:xfrm>
          <a:prstGeom prst="rect">
            <a:avLst/>
          </a:prstGeom>
          <a:noFill/>
          <a:ln>
            <a:noFill/>
          </a:ln>
        </p:spPr>
      </p:pic>
    </p:spTree>
    <p:extLst>
      <p:ext uri="{BB962C8B-B14F-4D97-AF65-F5344CB8AC3E}">
        <p14:creationId xmlns:p14="http://schemas.microsoft.com/office/powerpoint/2010/main" val="107470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16016" y="1628800"/>
            <a:ext cx="4248472" cy="5040560"/>
          </a:xfrm>
        </p:spPr>
        <p:txBody>
          <a:bodyPr>
            <a:noAutofit/>
          </a:bodyPr>
          <a:lstStyle/>
          <a:p>
            <a:pPr fontAlgn="t">
              <a:spcAft>
                <a:spcPts val="1500"/>
              </a:spcAft>
            </a:pPr>
            <a:r>
              <a:rPr lang="ru-RU" sz="2000" b="1" dirty="0">
                <a:solidFill>
                  <a:schemeClr val="tx1"/>
                </a:solidFill>
                <a:latin typeface="Arial" panose="020B0604020202020204" pitchFamily="34" charset="0"/>
                <a:ea typeface="Times New Roman"/>
                <a:cs typeface="Arial" panose="020B0604020202020204" pitchFamily="34" charset="0"/>
              </a:rPr>
              <a:t>9-летняя школьница Наташа </a:t>
            </a:r>
            <a:r>
              <a:rPr lang="ru-RU" sz="2000" b="1" dirty="0" err="1">
                <a:solidFill>
                  <a:schemeClr val="tx1"/>
                </a:solidFill>
                <a:latin typeface="Arial" panose="020B0604020202020204" pitchFamily="34" charset="0"/>
                <a:ea typeface="Times New Roman"/>
                <a:cs typeface="Arial" panose="020B0604020202020204" pitchFamily="34" charset="0"/>
              </a:rPr>
              <a:t>Камнева</a:t>
            </a:r>
            <a:r>
              <a:rPr lang="ru-RU" sz="2000" b="1" dirty="0">
                <a:solidFill>
                  <a:schemeClr val="tx1"/>
                </a:solidFill>
                <a:latin typeface="Arial" panose="020B0604020202020204" pitchFamily="34" charset="0"/>
                <a:ea typeface="Times New Roman"/>
                <a:cs typeface="Arial" panose="020B0604020202020204" pitchFamily="34" charset="0"/>
              </a:rPr>
              <a:t> из посёлка </a:t>
            </a:r>
            <a:r>
              <a:rPr lang="ru-RU" sz="2000" b="1" dirty="0" err="1">
                <a:solidFill>
                  <a:schemeClr val="tx1"/>
                </a:solidFill>
                <a:latin typeface="Arial" panose="020B0604020202020204" pitchFamily="34" charset="0"/>
                <a:ea typeface="Times New Roman"/>
                <a:cs typeface="Arial" panose="020B0604020202020204" pitchFamily="34" charset="0"/>
              </a:rPr>
              <a:t>Рисоопытного</a:t>
            </a:r>
            <a:r>
              <a:rPr lang="ru-RU" sz="2000" b="1" dirty="0">
                <a:solidFill>
                  <a:schemeClr val="tx1"/>
                </a:solidFill>
                <a:latin typeface="Arial" panose="020B0604020202020204" pitchFamily="34" charset="0"/>
                <a:ea typeface="Times New Roman"/>
                <a:cs typeface="Arial" panose="020B0604020202020204" pitchFamily="34" charset="0"/>
              </a:rPr>
              <a:t> Краснодарского края бросилась в канал, чтобы спасти 5-летнюю девочку, сама не умея плавать. — Через минуты три я услышала громкий всплеск у канала, мне стало любопытно — что же там случилось. Подошла, смотрю, Настя в воде бултыхается, я побежала на мостик, начала протягивать ей руку…</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sz="2000" dirty="0"/>
          </a:p>
        </p:txBody>
      </p:sp>
      <p:sp>
        <p:nvSpPr>
          <p:cNvPr id="3" name="Заголовок 2"/>
          <p:cNvSpPr>
            <a:spLocks noGrp="1"/>
          </p:cNvSpPr>
          <p:nvPr>
            <p:ph type="title"/>
          </p:nvPr>
        </p:nvSpPr>
        <p:spPr>
          <a:xfrm>
            <a:off x="457200" y="338328"/>
            <a:ext cx="8229600" cy="1650512"/>
          </a:xfrm>
        </p:spPr>
        <p:txBody>
          <a:bodyPr>
            <a:normAutofit fontScale="90000"/>
          </a:bodyPr>
          <a:lstStyle/>
          <a:p>
            <a:pPr lvl="8" algn="ctr" rtl="0">
              <a:spcBef>
                <a:spcPct val="0"/>
              </a:spcBef>
            </a:pPr>
            <a:r>
              <a:rPr lang="ru-RU" sz="5400" b="1" dirty="0">
                <a:solidFill>
                  <a:schemeClr val="tx1"/>
                </a:solidFill>
                <a:latin typeface="Times New Roman"/>
                <a:ea typeface="Times New Roman"/>
              </a:rPr>
              <a:t>Наташа </a:t>
            </a:r>
            <a:r>
              <a:rPr lang="ru-RU" sz="5400" b="1" dirty="0" err="1" smtClean="0">
                <a:solidFill>
                  <a:schemeClr val="tx1"/>
                </a:solidFill>
                <a:latin typeface="Times New Roman"/>
                <a:ea typeface="Times New Roman"/>
              </a:rPr>
              <a:t>Камнева</a:t>
            </a:r>
            <a:r>
              <a:rPr lang="ru-RU" sz="5400" b="1" dirty="0" smtClean="0">
                <a:solidFill>
                  <a:schemeClr val="tx1"/>
                </a:solidFill>
                <a:latin typeface="Times New Roman"/>
                <a:ea typeface="Times New Roman"/>
              </a:rPr>
              <a:t/>
            </a:r>
            <a:br>
              <a:rPr lang="ru-RU" sz="5400" b="1" dirty="0" smtClean="0">
                <a:solidFill>
                  <a:schemeClr val="tx1"/>
                </a:solidFill>
                <a:latin typeface="Times New Roman"/>
                <a:ea typeface="Times New Roman"/>
              </a:rPr>
            </a:br>
            <a:r>
              <a:rPr lang="ru-RU" sz="5400" dirty="0">
                <a:solidFill>
                  <a:schemeClr val="tx1"/>
                </a:solidFill>
                <a:latin typeface="Times New Roman"/>
                <a:ea typeface="Times New Roman"/>
              </a:rPr>
              <a:t> </a:t>
            </a: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solidFill>
                <a:schemeClr val="tx1"/>
              </a:solidFill>
            </a:endParaRPr>
          </a:p>
        </p:txBody>
      </p:sp>
      <p:pic>
        <p:nvPicPr>
          <p:cNvPr id="4" name="Рисунок 3" descr="Наташа Камнева"/>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44824"/>
            <a:ext cx="4464495" cy="4824536"/>
          </a:xfrm>
          <a:prstGeom prst="rect">
            <a:avLst/>
          </a:prstGeom>
          <a:noFill/>
          <a:ln>
            <a:noFill/>
          </a:ln>
        </p:spPr>
      </p:pic>
    </p:spTree>
    <p:extLst>
      <p:ext uri="{BB962C8B-B14F-4D97-AF65-F5344CB8AC3E}">
        <p14:creationId xmlns:p14="http://schemas.microsoft.com/office/powerpoint/2010/main" val="329998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72816"/>
            <a:ext cx="4392488" cy="4896544"/>
          </a:xfrm>
        </p:spPr>
        <p:txBody>
          <a:bodyPr>
            <a:normAutofit/>
          </a:bodyPr>
          <a:lstStyle/>
          <a:p>
            <a:pPr fontAlgn="t">
              <a:spcAft>
                <a:spcPts val="1500"/>
              </a:spcAft>
            </a:pPr>
            <a:r>
              <a:rPr lang="ru-RU" sz="2000" b="1" dirty="0">
                <a:solidFill>
                  <a:schemeClr val="tx1"/>
                </a:solidFill>
                <a:latin typeface="Arial" panose="020B0604020202020204" pitchFamily="34" charset="0"/>
                <a:ea typeface="Times New Roman"/>
                <a:cs typeface="Arial" panose="020B0604020202020204" pitchFamily="34" charset="0"/>
              </a:rPr>
              <a:t>«Я дала Насте руку и случайно сама нырнула в воду. Начала толкать вперёд Настю, сама я зацепилась за проплывающую мимо деревяшку и стала плыть на ней, как на кругу, и кое-как вылезла».</a:t>
            </a:r>
            <a:endParaRPr lang="ru-RU" sz="2000" b="1" dirty="0">
              <a:solidFill>
                <a:schemeClr val="tx1"/>
              </a:solidFill>
              <a:latin typeface="Arial" panose="020B0604020202020204" pitchFamily="34" charset="0"/>
              <a:ea typeface="Calibri"/>
              <a:cs typeface="Arial" panose="020B0604020202020204" pitchFamily="34" charset="0"/>
            </a:endParaRPr>
          </a:p>
          <a:p>
            <a:r>
              <a:rPr lang="ru-RU" sz="2000" b="1" dirty="0">
                <a:solidFill>
                  <a:schemeClr val="tx1"/>
                </a:solidFill>
                <a:latin typeface="Arial" panose="020B0604020202020204" pitchFamily="34" charset="0"/>
                <a:ea typeface="Times New Roman"/>
                <a:cs typeface="Arial" panose="020B0604020202020204" pitchFamily="34" charset="0"/>
              </a:rPr>
              <a:t>У девочки на груди две медали — за мужество и за спасение погибающих на водах. </a:t>
            </a:r>
            <a:endParaRPr lang="ru-RU" sz="2000" b="1"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p:txBody>
          <a:bodyPr>
            <a:normAutofit/>
          </a:bodyPr>
          <a:lstStyle/>
          <a:p>
            <a:r>
              <a:rPr lang="ru-RU" sz="5400" b="1" dirty="0">
                <a:solidFill>
                  <a:schemeClr val="tx1"/>
                </a:solidFill>
                <a:latin typeface="Times New Roman"/>
                <a:ea typeface="Times New Roman"/>
              </a:rPr>
              <a:t>Наташа </a:t>
            </a:r>
            <a:r>
              <a:rPr lang="ru-RU" sz="5400" b="1" dirty="0" err="1">
                <a:solidFill>
                  <a:schemeClr val="tx1"/>
                </a:solidFill>
                <a:latin typeface="Times New Roman"/>
                <a:ea typeface="Times New Roman"/>
              </a:rPr>
              <a:t>Камнева</a:t>
            </a:r>
            <a:r>
              <a:rPr lang="ru-RU" sz="5400" dirty="0">
                <a:solidFill>
                  <a:schemeClr val="tx1"/>
                </a:solidFill>
                <a:latin typeface="Times New Roman"/>
                <a:ea typeface="Times New Roman"/>
              </a:rPr>
              <a:t> </a:t>
            </a:r>
            <a:endParaRPr lang="ru-RU" sz="5400" dirty="0">
              <a:solidFill>
                <a:schemeClr val="tx1"/>
              </a:solidFill>
            </a:endParaRPr>
          </a:p>
        </p:txBody>
      </p:sp>
      <p:pic>
        <p:nvPicPr>
          <p:cNvPr id="5" name="Рисунок 4" descr="У девочки на груди две медали за мужество и за спасение погибающих на водах">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4032448" cy="4894684"/>
          </a:xfrm>
          <a:prstGeom prst="rect">
            <a:avLst/>
          </a:prstGeom>
          <a:noFill/>
          <a:ln>
            <a:noFill/>
          </a:ln>
        </p:spPr>
      </p:pic>
    </p:spTree>
    <p:extLst>
      <p:ext uri="{BB962C8B-B14F-4D97-AF65-F5344CB8AC3E}">
        <p14:creationId xmlns:p14="http://schemas.microsoft.com/office/powerpoint/2010/main" val="196004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1484784"/>
            <a:ext cx="4788024" cy="5256584"/>
          </a:xfrm>
        </p:spPr>
        <p:txBody>
          <a:bodyPr>
            <a:noAutofit/>
          </a:bodyPr>
          <a:lstStyle/>
          <a:p>
            <a:pPr>
              <a:spcAft>
                <a:spcPts val="0"/>
              </a:spcAft>
            </a:pPr>
            <a:r>
              <a:rPr lang="ru-RU" sz="2000" b="1" dirty="0">
                <a:solidFill>
                  <a:srgbClr val="464646"/>
                </a:solidFill>
                <a:latin typeface="Arial" panose="020B0604020202020204" pitchFamily="34" charset="0"/>
                <a:ea typeface="Times New Roman"/>
                <a:cs typeface="Arial" panose="020B0604020202020204" pitchFamily="34" charset="0"/>
              </a:rPr>
              <a:t>Эльдар </a:t>
            </a:r>
            <a:r>
              <a:rPr lang="ru-RU" sz="2000" b="1" dirty="0" err="1">
                <a:solidFill>
                  <a:srgbClr val="464646"/>
                </a:solidFill>
                <a:latin typeface="Arial" panose="020B0604020202020204" pitchFamily="34" charset="0"/>
                <a:ea typeface="Times New Roman"/>
                <a:cs typeface="Arial" panose="020B0604020202020204" pitchFamily="34" charset="0"/>
              </a:rPr>
              <a:t>Хаджимов</a:t>
            </a:r>
            <a:r>
              <a:rPr lang="ru-RU" sz="2000" b="1" dirty="0">
                <a:solidFill>
                  <a:srgbClr val="464646"/>
                </a:solidFill>
                <a:latin typeface="Arial" panose="020B0604020202020204" pitchFamily="34" charset="0"/>
                <a:ea typeface="Times New Roman"/>
                <a:cs typeface="Arial" panose="020B0604020202020204" pitchFamily="34" charset="0"/>
              </a:rPr>
              <a:t>, Республика </a:t>
            </a:r>
            <a:r>
              <a:rPr lang="ru-RU" sz="2000" b="1" dirty="0" smtClean="0">
                <a:solidFill>
                  <a:srgbClr val="464646"/>
                </a:solidFill>
                <a:latin typeface="Arial" panose="020B0604020202020204" pitchFamily="34" charset="0"/>
                <a:ea typeface="Times New Roman"/>
                <a:cs typeface="Arial" panose="020B0604020202020204" pitchFamily="34" charset="0"/>
              </a:rPr>
              <a:t>Адыгея</a:t>
            </a:r>
            <a:r>
              <a:rPr lang="ru-RU" sz="2000" b="1" dirty="0" smtClean="0">
                <a:latin typeface="Arial" panose="020B0604020202020204" pitchFamily="34" charset="0"/>
                <a:ea typeface="Times New Roman"/>
                <a:cs typeface="Arial" panose="020B0604020202020204" pitchFamily="34" charset="0"/>
              </a:rPr>
              <a:t> </a:t>
            </a:r>
            <a:r>
              <a:rPr lang="ru-RU" sz="2000" b="1" dirty="0" smtClean="0">
                <a:solidFill>
                  <a:srgbClr val="464646"/>
                </a:solidFill>
                <a:latin typeface="Arial" panose="020B0604020202020204" pitchFamily="34" charset="0"/>
                <a:ea typeface="Times New Roman"/>
                <a:cs typeface="Arial" panose="020B0604020202020204" pitchFamily="34" charset="0"/>
              </a:rPr>
              <a:t>21 </a:t>
            </a:r>
            <a:r>
              <a:rPr lang="ru-RU" sz="2000" b="1" dirty="0">
                <a:solidFill>
                  <a:srgbClr val="464646"/>
                </a:solidFill>
                <a:latin typeface="Arial" panose="020B0604020202020204" pitchFamily="34" charset="0"/>
                <a:ea typeface="Times New Roman"/>
                <a:cs typeface="Arial" panose="020B0604020202020204" pitchFamily="34" charset="0"/>
              </a:rPr>
              <a:t>января 2013 года, в Главном управлении МЧС России по Республике Адыгея состоялось награждение пятиклассника Эльдара </a:t>
            </a:r>
            <a:r>
              <a:rPr lang="ru-RU" sz="2000" b="1" dirty="0" err="1">
                <a:solidFill>
                  <a:srgbClr val="464646"/>
                </a:solidFill>
                <a:latin typeface="Arial" panose="020B0604020202020204" pitchFamily="34" charset="0"/>
                <a:ea typeface="Times New Roman"/>
                <a:cs typeface="Arial" panose="020B0604020202020204" pitchFamily="34" charset="0"/>
              </a:rPr>
              <a:t>Хаджимова</a:t>
            </a:r>
            <a:r>
              <a:rPr lang="ru-RU" sz="2000" b="1" dirty="0">
                <a:solidFill>
                  <a:srgbClr val="464646"/>
                </a:solidFill>
                <a:latin typeface="Arial" panose="020B0604020202020204" pitchFamily="34" charset="0"/>
                <a:ea typeface="Times New Roman"/>
                <a:cs typeface="Arial" panose="020B0604020202020204" pitchFamily="34" charset="0"/>
              </a:rPr>
              <a:t> из аула </a:t>
            </a:r>
            <a:r>
              <a:rPr lang="ru-RU" sz="2000" b="1" dirty="0" err="1">
                <a:solidFill>
                  <a:srgbClr val="464646"/>
                </a:solidFill>
                <a:latin typeface="Arial" panose="020B0604020202020204" pitchFamily="34" charset="0"/>
                <a:ea typeface="Times New Roman"/>
                <a:cs typeface="Arial" panose="020B0604020202020204" pitchFamily="34" charset="0"/>
              </a:rPr>
              <a:t>Уляп</a:t>
            </a:r>
            <a:r>
              <a:rPr lang="ru-RU" sz="2000" b="1" dirty="0">
                <a:solidFill>
                  <a:srgbClr val="464646"/>
                </a:solidFill>
                <a:latin typeface="Arial" panose="020B0604020202020204" pitchFamily="34" charset="0"/>
                <a:ea typeface="Times New Roman"/>
                <a:cs typeface="Arial" panose="020B0604020202020204" pitchFamily="34" charset="0"/>
              </a:rPr>
              <a:t>, который сумел не растеряться в трудную минуту и протянуть руку помощи своему другу – семикласснику Ахмеду </a:t>
            </a:r>
            <a:r>
              <a:rPr lang="ru-RU" sz="2000" b="1" dirty="0" err="1">
                <a:solidFill>
                  <a:srgbClr val="464646"/>
                </a:solidFill>
                <a:latin typeface="Arial" panose="020B0604020202020204" pitchFamily="34" charset="0"/>
                <a:ea typeface="Times New Roman"/>
                <a:cs typeface="Arial" panose="020B0604020202020204" pitchFamily="34" charset="0"/>
              </a:rPr>
              <a:t>Тхакушинову</a:t>
            </a:r>
            <a:r>
              <a:rPr lang="ru-RU" sz="2000" b="1" dirty="0">
                <a:solidFill>
                  <a:srgbClr val="464646"/>
                </a:solidFill>
                <a:latin typeface="Arial" panose="020B0604020202020204" pitchFamily="34" charset="0"/>
                <a:ea typeface="Times New Roman"/>
                <a:cs typeface="Arial" panose="020B0604020202020204" pitchFamily="34" charset="0"/>
              </a:rPr>
              <a:t>, провалившемуся под лед. </a:t>
            </a:r>
            <a:r>
              <a:rPr lang="ru-RU" sz="2000" b="1" dirty="0" smtClean="0">
                <a:solidFill>
                  <a:srgbClr val="464646"/>
                </a:solidFill>
                <a:latin typeface="Arial" panose="020B0604020202020204" pitchFamily="34" charset="0"/>
                <a:ea typeface="Times New Roman"/>
                <a:cs typeface="Arial" panose="020B0604020202020204" pitchFamily="34" charset="0"/>
              </a:rPr>
              <a:t>Увидев барахтающегося </a:t>
            </a:r>
            <a:r>
              <a:rPr lang="ru-RU" sz="2000" b="1" dirty="0">
                <a:solidFill>
                  <a:srgbClr val="464646"/>
                </a:solidFill>
                <a:latin typeface="Arial" panose="020B0604020202020204" pitchFamily="34" charset="0"/>
                <a:ea typeface="Times New Roman"/>
                <a:cs typeface="Arial" panose="020B0604020202020204" pitchFamily="34" charset="0"/>
              </a:rPr>
              <a:t>Ахмеда, мальчишки испугались и разбежались, а пятиклассник Эльдар </a:t>
            </a:r>
            <a:r>
              <a:rPr lang="ru-RU" sz="2000" b="1" dirty="0" err="1">
                <a:solidFill>
                  <a:srgbClr val="464646"/>
                </a:solidFill>
                <a:latin typeface="Arial" panose="020B0604020202020204" pitchFamily="34" charset="0"/>
                <a:ea typeface="Times New Roman"/>
                <a:cs typeface="Arial" panose="020B0604020202020204" pitchFamily="34" charset="0"/>
              </a:rPr>
              <a:t>Хаджимов</a:t>
            </a:r>
            <a:r>
              <a:rPr lang="ru-RU" sz="2000" b="1" dirty="0">
                <a:solidFill>
                  <a:srgbClr val="464646"/>
                </a:solidFill>
                <a:latin typeface="Arial" panose="020B0604020202020204" pitchFamily="34" charset="0"/>
                <a:ea typeface="Times New Roman"/>
                <a:cs typeface="Arial" panose="020B0604020202020204" pitchFamily="34" charset="0"/>
              </a:rPr>
              <a:t> бросился на выручку и спас своего друга.</a:t>
            </a:r>
            <a:endParaRPr lang="ru-RU" sz="2000" b="1" dirty="0">
              <a:effectLst/>
              <a:latin typeface="Arial" panose="020B0604020202020204" pitchFamily="34" charset="0"/>
              <a:ea typeface="Times New Roman"/>
              <a:cs typeface="Arial" panose="020B0604020202020204" pitchFamily="34" charset="0"/>
            </a:endParaRPr>
          </a:p>
        </p:txBody>
      </p:sp>
      <p:sp>
        <p:nvSpPr>
          <p:cNvPr id="3" name="Заголовок 2"/>
          <p:cNvSpPr>
            <a:spLocks noGrp="1"/>
          </p:cNvSpPr>
          <p:nvPr>
            <p:ph type="title"/>
          </p:nvPr>
        </p:nvSpPr>
        <p:spPr>
          <a:xfrm>
            <a:off x="457200" y="476672"/>
            <a:ext cx="8229600" cy="1252728"/>
          </a:xfrm>
        </p:spPr>
        <p:txBody>
          <a:bodyPr>
            <a:normAutofit fontScale="90000"/>
          </a:bodyPr>
          <a:lstStyle/>
          <a:p>
            <a:pPr lvl="8" algn="ctr" rtl="0">
              <a:spcBef>
                <a:spcPct val="0"/>
              </a:spcBef>
            </a:pPr>
            <a:r>
              <a:rPr lang="ru-RU" sz="5400" b="1" dirty="0" smtClean="0">
                <a:solidFill>
                  <a:srgbClr val="464646"/>
                </a:solidFill>
                <a:latin typeface="Arial" panose="020B0604020202020204" pitchFamily="34" charset="0"/>
                <a:ea typeface="Times New Roman"/>
                <a:cs typeface="Arial" panose="020B0604020202020204" pitchFamily="34" charset="0"/>
              </a:rPr>
              <a:t>Эльдар </a:t>
            </a:r>
            <a:r>
              <a:rPr lang="ru-RU" sz="5400" b="1" dirty="0" err="1" smtClean="0">
                <a:solidFill>
                  <a:srgbClr val="464646"/>
                </a:solidFill>
                <a:latin typeface="Arial" panose="020B0604020202020204" pitchFamily="34" charset="0"/>
                <a:ea typeface="Times New Roman"/>
                <a:cs typeface="Arial" panose="020B0604020202020204" pitchFamily="34" charset="0"/>
              </a:rPr>
              <a:t>Хаджимов</a:t>
            </a:r>
            <a:r>
              <a:rPr lang="ru-RU" sz="5400" b="1" dirty="0" smtClean="0">
                <a:solidFill>
                  <a:srgbClr val="464646"/>
                </a:solidFill>
                <a:latin typeface="Arial" panose="020B0604020202020204" pitchFamily="34" charset="0"/>
                <a:ea typeface="Times New Roman"/>
                <a:cs typeface="Arial" panose="020B0604020202020204" pitchFamily="34" charset="0"/>
              </a:rPr>
              <a:t/>
            </a:r>
            <a:br>
              <a:rPr lang="ru-RU" sz="5400" b="1" dirty="0" smtClean="0">
                <a:solidFill>
                  <a:srgbClr val="464646"/>
                </a:solidFill>
                <a:latin typeface="Arial" panose="020B0604020202020204" pitchFamily="34" charset="0"/>
                <a:ea typeface="Times New Roman"/>
                <a:cs typeface="Arial" panose="020B0604020202020204" pitchFamily="34" charset="0"/>
              </a:rPr>
            </a:b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endParaRPr lang="ru-RU" sz="5400" dirty="0"/>
          </a:p>
        </p:txBody>
      </p:sp>
      <p:pic>
        <p:nvPicPr>
          <p:cNvPr id="4" name="Рисунок 3" descr="http://geroivremeni.ru/sites/default/files/styles/hero/public/hadzhimov.jpg?itok=g-ldyr6W"/>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392488" cy="4752528"/>
          </a:xfrm>
          <a:prstGeom prst="rect">
            <a:avLst/>
          </a:prstGeom>
          <a:noFill/>
          <a:ln>
            <a:noFill/>
          </a:ln>
        </p:spPr>
      </p:pic>
    </p:spTree>
    <p:extLst>
      <p:ext uri="{BB962C8B-B14F-4D97-AF65-F5344CB8AC3E}">
        <p14:creationId xmlns:p14="http://schemas.microsoft.com/office/powerpoint/2010/main" val="361721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1700808"/>
            <a:ext cx="4320480" cy="4752528"/>
          </a:xfrm>
        </p:spPr>
        <p:txBody>
          <a:bodyPr/>
          <a:lstStyle/>
          <a:p>
            <a:endParaRPr lang="ru-RU" dirty="0"/>
          </a:p>
        </p:txBody>
      </p:sp>
      <p:sp>
        <p:nvSpPr>
          <p:cNvPr id="3" name="Заголовок 2"/>
          <p:cNvSpPr>
            <a:spLocks noGrp="1"/>
          </p:cNvSpPr>
          <p:nvPr>
            <p:ph type="title"/>
          </p:nvPr>
        </p:nvSpPr>
        <p:spPr/>
        <p:txBody>
          <a:bodyPr>
            <a:normAutofit fontScale="90000"/>
          </a:bodyPr>
          <a:lstStyle/>
          <a:p>
            <a:pPr lvl="8" algn="ctr" rtl="0">
              <a:spcBef>
                <a:spcPct val="0"/>
              </a:spcBef>
            </a:pPr>
            <a:r>
              <a:rPr lang="ru-RU" sz="5400" dirty="0">
                <a:solidFill>
                  <a:schemeClr val="tx1"/>
                </a:solidFill>
                <a:latin typeface="Times New Roman"/>
                <a:ea typeface="Times New Roman"/>
              </a:rPr>
              <a:t>Пятеро </a:t>
            </a:r>
            <a:r>
              <a:rPr lang="ru-RU" sz="5400" dirty="0" smtClean="0">
                <a:solidFill>
                  <a:schemeClr val="tx1"/>
                </a:solidFill>
                <a:latin typeface="Times New Roman"/>
                <a:ea typeface="Times New Roman"/>
              </a:rPr>
              <a:t>школьников</a:t>
            </a:r>
            <a:br>
              <a:rPr lang="ru-RU" sz="5400" dirty="0" smtClean="0">
                <a:solidFill>
                  <a:schemeClr val="tx1"/>
                </a:solidFill>
                <a:latin typeface="Times New Roman"/>
                <a:ea typeface="Times New Roman"/>
              </a:rPr>
            </a:br>
            <a:r>
              <a:rPr lang="ru-RU" sz="2000" dirty="0" smtClean="0">
                <a:solidFill>
                  <a:schemeClr val="tx1"/>
                </a:solidFill>
              </a:rPr>
              <a:t>награждены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56690"/>
            <a:ext cx="8712967" cy="5140662"/>
          </a:xfrm>
          <a:prstGeom prst="rect">
            <a:avLst/>
          </a:prstGeom>
          <a:noFill/>
          <a:ln>
            <a:noFill/>
          </a:ln>
        </p:spPr>
      </p:pic>
    </p:spTree>
    <p:extLst>
      <p:ext uri="{BB962C8B-B14F-4D97-AF65-F5344CB8AC3E}">
        <p14:creationId xmlns:p14="http://schemas.microsoft.com/office/powerpoint/2010/main" val="2406249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1700808"/>
            <a:ext cx="4536504" cy="4752528"/>
          </a:xfrm>
        </p:spPr>
        <p:txBody>
          <a:bodyPr/>
          <a:lstStyle/>
          <a:p>
            <a:pPr algn="just" fontAlgn="t">
              <a:spcAft>
                <a:spcPts val="0"/>
              </a:spcAft>
            </a:pPr>
            <a:r>
              <a:rPr lang="ru-RU" sz="2000" b="1" dirty="0" smtClean="0">
                <a:solidFill>
                  <a:schemeClr val="tx1"/>
                </a:solidFill>
                <a:latin typeface="Arial" panose="020B0604020202020204" pitchFamily="34" charset="0"/>
                <a:ea typeface="Times New Roman"/>
                <a:cs typeface="Arial" panose="020B0604020202020204" pitchFamily="34" charset="0"/>
              </a:rPr>
              <a:t>Никита </a:t>
            </a:r>
            <a:r>
              <a:rPr lang="ru-RU" sz="2000" b="1" dirty="0" err="1" smtClean="0">
                <a:solidFill>
                  <a:schemeClr val="tx1"/>
                </a:solidFill>
                <a:latin typeface="Arial" panose="020B0604020202020204" pitchFamily="34" charset="0"/>
                <a:ea typeface="Times New Roman"/>
                <a:cs typeface="Arial" panose="020B0604020202020204" pitchFamily="34" charset="0"/>
              </a:rPr>
              <a:t>Сабитов</a:t>
            </a:r>
            <a:r>
              <a:rPr lang="ru-RU" sz="2000" b="1" dirty="0">
                <a:solidFill>
                  <a:schemeClr val="tx1"/>
                </a:solidFill>
                <a:latin typeface="Arial" panose="020B0604020202020204" pitchFamily="34" charset="0"/>
                <a:ea typeface="Times New Roman"/>
                <a:cs typeface="Arial" panose="020B0604020202020204" pitchFamily="34" charset="0"/>
              </a:rPr>
              <a:t>, Владислав Козырев, Воронин Артем и братья </a:t>
            </a:r>
            <a:r>
              <a:rPr lang="ru-RU" sz="2000" b="1" dirty="0" err="1">
                <a:solidFill>
                  <a:schemeClr val="tx1"/>
                </a:solidFill>
                <a:latin typeface="Arial" panose="020B0604020202020204" pitchFamily="34" charset="0"/>
                <a:ea typeface="Times New Roman"/>
                <a:cs typeface="Arial" panose="020B0604020202020204" pitchFamily="34" charset="0"/>
              </a:rPr>
              <a:t>Иброновы</a:t>
            </a:r>
            <a:r>
              <a:rPr lang="ru-RU" sz="2000" b="1" dirty="0">
                <a:solidFill>
                  <a:schemeClr val="tx1"/>
                </a:solidFill>
                <a:latin typeface="Arial" panose="020B0604020202020204" pitchFamily="34" charset="0"/>
                <a:ea typeface="Times New Roman"/>
                <a:cs typeface="Arial" panose="020B0604020202020204" pitchFamily="34" charset="0"/>
              </a:rPr>
              <a:t> Андрей и </a:t>
            </a:r>
            <a:r>
              <a:rPr lang="ru-RU" sz="2000" b="1" dirty="0" err="1">
                <a:solidFill>
                  <a:schemeClr val="tx1"/>
                </a:solidFill>
                <a:latin typeface="Arial" panose="020B0604020202020204" pitchFamily="34" charset="0"/>
                <a:ea typeface="Times New Roman"/>
                <a:cs typeface="Arial" panose="020B0604020202020204" pitchFamily="34" charset="0"/>
              </a:rPr>
              <a:t>Навруз</a:t>
            </a:r>
            <a:r>
              <a:rPr lang="ru-RU" sz="2000" b="1" dirty="0">
                <a:solidFill>
                  <a:schemeClr val="tx1"/>
                </a:solidFill>
                <a:latin typeface="Arial" panose="020B0604020202020204" pitchFamily="34" charset="0"/>
                <a:ea typeface="Times New Roman"/>
                <a:cs typeface="Arial" panose="020B0604020202020204" pitchFamily="34" charset="0"/>
              </a:rPr>
              <a:t> – сами того не подозревая, стали настоящими героями. Ведь ребята, увидев человека в </a:t>
            </a:r>
            <a:r>
              <a:rPr lang="ru-RU" sz="2000" b="1" dirty="0" smtClean="0">
                <a:solidFill>
                  <a:schemeClr val="tx1"/>
                </a:solidFill>
                <a:latin typeface="Arial" panose="020B0604020202020204" pitchFamily="34" charset="0"/>
                <a:ea typeface="Times New Roman"/>
                <a:cs typeface="Arial" panose="020B0604020202020204" pitchFamily="34" charset="0"/>
              </a:rPr>
              <a:t>беде</a:t>
            </a:r>
            <a:r>
              <a:rPr lang="ru-RU" sz="2000" b="1" dirty="0">
                <a:solidFill>
                  <a:schemeClr val="tx1"/>
                </a:solidFill>
                <a:latin typeface="Arial" panose="020B0604020202020204" pitchFamily="34" charset="0"/>
                <a:ea typeface="Times New Roman"/>
                <a:cs typeface="Arial" panose="020B0604020202020204" pitchFamily="34" charset="0"/>
              </a:rPr>
              <a:t>,</a:t>
            </a:r>
            <a:r>
              <a:rPr lang="ru-RU" sz="2000" b="1" dirty="0" smtClean="0">
                <a:solidFill>
                  <a:schemeClr val="tx1"/>
                </a:solidFill>
                <a:latin typeface="Arial" panose="020B0604020202020204" pitchFamily="34" charset="0"/>
                <a:ea typeface="Times New Roman"/>
                <a:cs typeface="Arial" panose="020B0604020202020204" pitchFamily="34" charset="0"/>
              </a:rPr>
              <a:t> </a:t>
            </a:r>
            <a:r>
              <a:rPr lang="ru-RU" sz="2000" b="1" dirty="0">
                <a:solidFill>
                  <a:schemeClr val="tx1"/>
                </a:solidFill>
                <a:latin typeface="Arial" panose="020B0604020202020204" pitchFamily="34" charset="0"/>
                <a:ea typeface="Times New Roman"/>
                <a:cs typeface="Arial" panose="020B0604020202020204" pitchFamily="34" charset="0"/>
              </a:rPr>
              <a:t>не растерялись и поступили, как настоящие мужчины.</a:t>
            </a:r>
            <a:endParaRPr lang="ru-RU" sz="2000" b="1" dirty="0">
              <a:solidFill>
                <a:schemeClr val="tx1"/>
              </a:solidFill>
              <a:latin typeface="Arial" panose="020B0604020202020204" pitchFamily="34" charset="0"/>
              <a:ea typeface="Calibri"/>
              <a:cs typeface="Arial" panose="020B0604020202020204" pitchFamily="34" charset="0"/>
            </a:endParaRPr>
          </a:p>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4320479" cy="2520280"/>
          </a:xfrm>
          <a:prstGeom prst="rect">
            <a:avLst/>
          </a:prstGeom>
          <a:noFill/>
          <a:ln>
            <a:noFill/>
          </a:ln>
        </p:spPr>
      </p:pic>
    </p:spTree>
    <p:extLst>
      <p:ext uri="{BB962C8B-B14F-4D97-AF65-F5344CB8AC3E}">
        <p14:creationId xmlns:p14="http://schemas.microsoft.com/office/powerpoint/2010/main" val="339487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1998" y="1340768"/>
            <a:ext cx="4392489" cy="5112568"/>
          </a:xfrm>
        </p:spPr>
        <p:txBody>
          <a:bodyPr>
            <a:normAutofit/>
          </a:bodyPr>
          <a:lstStyle/>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pPr algn="just" fontAlgn="t">
              <a:spcAft>
                <a:spcPts val="0"/>
              </a:spcAft>
            </a:pPr>
            <a:r>
              <a:rPr lang="ru-RU" sz="2000" b="1" dirty="0">
                <a:solidFill>
                  <a:schemeClr val="tx1"/>
                </a:solidFill>
                <a:latin typeface="Arial" panose="020B0604020202020204" pitchFamily="34" charset="0"/>
                <a:ea typeface="Times New Roman"/>
                <a:cs typeface="Arial" panose="020B0604020202020204" pitchFamily="34" charset="0"/>
              </a:rPr>
              <a:t>17 </a:t>
            </a:r>
            <a:r>
              <a:rPr lang="ru-RU" sz="2000" b="1" dirty="0" smtClean="0">
                <a:solidFill>
                  <a:schemeClr val="tx1"/>
                </a:solidFill>
                <a:latin typeface="Arial" panose="020B0604020202020204" pitchFamily="34" charset="0"/>
                <a:ea typeface="Times New Roman"/>
                <a:cs typeface="Arial" panose="020B0604020202020204" pitchFamily="34" charset="0"/>
              </a:rPr>
              <a:t>января пенсионерка </a:t>
            </a:r>
            <a:r>
              <a:rPr lang="ru-RU" sz="2000" b="1" dirty="0">
                <a:solidFill>
                  <a:schemeClr val="tx1"/>
                </a:solidFill>
                <a:latin typeface="Arial" panose="020B0604020202020204" pitchFamily="34" charset="0"/>
                <a:ea typeface="Times New Roman"/>
                <a:cs typeface="Arial" panose="020B0604020202020204" pitchFamily="34" charset="0"/>
              </a:rPr>
              <a:t>Валентина Васильевна пошла за водой к колодцу. Женщина наклонилась, чтобы зачерпнуть воды, и потеряла равновесие, очутившись по грудь в ледяной воде. Бабушка попыталась самостоятельно выбраться, но не смогла, тогда она стала звать на помощь, но колодец находится далеко от деревни, люди проходят мимо него редко.</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4320479" cy="2520280"/>
          </a:xfrm>
          <a:prstGeom prst="rect">
            <a:avLst/>
          </a:prstGeom>
          <a:noFill/>
          <a:ln>
            <a:noFill/>
          </a:ln>
        </p:spPr>
      </p:pic>
    </p:spTree>
    <p:extLst>
      <p:ext uri="{BB962C8B-B14F-4D97-AF65-F5344CB8AC3E}">
        <p14:creationId xmlns:p14="http://schemas.microsoft.com/office/powerpoint/2010/main" val="2192987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1998" y="1340768"/>
            <a:ext cx="4392489" cy="5112568"/>
          </a:xfrm>
        </p:spPr>
        <p:txBody>
          <a:bodyPr>
            <a:normAutofit/>
          </a:bodyPr>
          <a:lstStyle/>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5" name="Рисунок 4" descr="http://static1.repo.aif.ru/1/bc/75520/8d9dee8536dc1196991616b8011f00e6.jpg"/>
          <p:cNvPicPr/>
          <p:nvPr/>
        </p:nvPicPr>
        <p:blipFill>
          <a:blip r:embed="rId2">
            <a:extLst>
              <a:ext uri="{28A0092B-C50C-407E-A947-70E740481C1C}">
                <a14:useLocalDpi xmlns:a14="http://schemas.microsoft.com/office/drawing/2010/main" val="0"/>
              </a:ext>
            </a:extLst>
          </a:blip>
          <a:srcRect/>
          <a:stretch>
            <a:fillRect/>
          </a:stretch>
        </p:blipFill>
        <p:spPr bwMode="auto">
          <a:xfrm>
            <a:off x="221126" y="1772816"/>
            <a:ext cx="4422882" cy="5040282"/>
          </a:xfrm>
          <a:prstGeom prst="rect">
            <a:avLst/>
          </a:prstGeom>
          <a:noFill/>
          <a:ln>
            <a:noFill/>
          </a:ln>
        </p:spPr>
      </p:pic>
      <p:sp>
        <p:nvSpPr>
          <p:cNvPr id="7" name="Прямоугольник 6"/>
          <p:cNvSpPr/>
          <p:nvPr/>
        </p:nvSpPr>
        <p:spPr>
          <a:xfrm>
            <a:off x="4788024" y="2420888"/>
            <a:ext cx="3726160" cy="2862322"/>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Когда женщина уже начала терять сознание, к ней на выручку подоспели пятеро местных ребят – учеников деревенской школы. Они не только сумели вытащить пенсионерку из колодца, но и практически донесли ее до дома.</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692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88640"/>
            <a:ext cx="8856984" cy="1656184"/>
          </a:xfrm>
        </p:spPr>
        <p:txBody>
          <a:bodyPr>
            <a:normAutofit fontScale="90000"/>
          </a:bodyPr>
          <a:lstStyle/>
          <a:p>
            <a:pPr lvl="8" algn="ctr" rtl="0">
              <a:spcBef>
                <a:spcPct val="0"/>
              </a:spcBef>
            </a:pPr>
            <a:r>
              <a:rPr lang="ru-RU" sz="5400" dirty="0">
                <a:solidFill>
                  <a:srgbClr val="091B2A"/>
                </a:solidFill>
                <a:latin typeface="Arial"/>
                <a:ea typeface="Calibri"/>
              </a:rPr>
              <a:t>Семен </a:t>
            </a:r>
            <a:r>
              <a:rPr lang="ru-RU" sz="5400" dirty="0" smtClean="0">
                <a:solidFill>
                  <a:srgbClr val="091B2A"/>
                </a:solidFill>
                <a:latin typeface="Arial"/>
                <a:ea typeface="Calibri"/>
              </a:rPr>
              <a:t>Давыдов</a:t>
            </a:r>
            <a:br>
              <a:rPr lang="ru-RU" sz="5400" dirty="0" smtClean="0">
                <a:solidFill>
                  <a:srgbClr val="091B2A"/>
                </a:solidFill>
                <a:latin typeface="Arial"/>
                <a:ea typeface="Calibri"/>
              </a:rPr>
            </a:b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r>
              <a:rPr lang="ru-RU" sz="5400" dirty="0" smtClean="0">
                <a:solidFill>
                  <a:srgbClr val="091B2A"/>
                </a:solidFill>
                <a:latin typeface="Arial"/>
                <a:ea typeface="Calibri"/>
              </a:rPr>
              <a:t> </a:t>
            </a:r>
            <a:endParaRPr lang="ru-RU" sz="5400" dirty="0"/>
          </a:p>
        </p:txBody>
      </p:sp>
      <p:sp>
        <p:nvSpPr>
          <p:cNvPr id="3" name="Подзаголовок 2"/>
          <p:cNvSpPr>
            <a:spLocks noGrp="1"/>
          </p:cNvSpPr>
          <p:nvPr>
            <p:ph type="subTitle" idx="1"/>
          </p:nvPr>
        </p:nvSpPr>
        <p:spPr>
          <a:xfrm>
            <a:off x="3779912" y="1412776"/>
            <a:ext cx="5364088" cy="5328592"/>
          </a:xfrm>
        </p:spPr>
        <p:txBody>
          <a:bodyPr>
            <a:normAutofit fontScale="55000" lnSpcReduction="20000"/>
          </a:bodyPr>
          <a:lstStyle/>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11-летний Семен Давыдов из Башкортостана спас своих братьев и сестру во время пожара. Когда мальчик в очередной раз остался дома за старшего, не уследил за одним из младших братьев.</a:t>
            </a:r>
          </a:p>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«Мой младший брат Федя утащил спички в комнату и сделал пожар. Когда я приготовил ужин и позвал всех кушать, один Федя не пришел. Пошел его искать, а в комнате горела уже моя кровать», - рассказал Семен Давыдов.</a:t>
            </a:r>
          </a:p>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Потушить огонь самостоятельно Семен не смог. Напуганного младшего брата нашел в шкафу, когда горела уже почти вся комната, но отважный ребенок успел вывести всех из квартиры.</a:t>
            </a:r>
          </a:p>
          <a:p>
            <a:pPr algn="l"/>
            <a:endParaRPr lang="ru-RU" dirty="0"/>
          </a:p>
        </p:txBody>
      </p:sp>
      <p:pic>
        <p:nvPicPr>
          <p:cNvPr id="4" name="Рисунок 3" descr="http://cs623718.vk.me/v623718058/9a98/eAvG4bT2Png.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384376" cy="4608512"/>
          </a:xfrm>
          <a:prstGeom prst="rect">
            <a:avLst/>
          </a:prstGeom>
          <a:noFill/>
          <a:ln>
            <a:noFill/>
          </a:ln>
        </p:spPr>
      </p:pic>
    </p:spTree>
    <p:extLst>
      <p:ext uri="{BB962C8B-B14F-4D97-AF65-F5344CB8AC3E}">
        <p14:creationId xmlns:p14="http://schemas.microsoft.com/office/powerpoint/2010/main" val="244904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229200"/>
            <a:ext cx="7408333" cy="896962"/>
          </a:xfrm>
        </p:spPr>
        <p:txBody>
          <a:bodyPr/>
          <a:lstStyle/>
          <a:p>
            <a:endParaRPr lang="ru-RU" dirty="0"/>
          </a:p>
        </p:txBody>
      </p:sp>
      <p:sp>
        <p:nvSpPr>
          <p:cNvPr id="3" name="Заголовок 2"/>
          <p:cNvSpPr>
            <a:spLocks noGrp="1"/>
          </p:cNvSpPr>
          <p:nvPr>
            <p:ph type="title"/>
          </p:nvPr>
        </p:nvSpPr>
        <p:spPr>
          <a:xfrm>
            <a:off x="251520" y="404664"/>
            <a:ext cx="8229600" cy="6192688"/>
          </a:xfrm>
        </p:spPr>
        <p:txBody>
          <a:bodyPr>
            <a:noAutofit/>
          </a:bodyPr>
          <a:lstStyle/>
          <a:p>
            <a:r>
              <a:rPr lang="ru-RU" sz="5400" dirty="0" smtClean="0">
                <a:solidFill>
                  <a:schemeClr val="tx1"/>
                </a:solidFill>
              </a:rPr>
              <a:t>Патриотизм</a:t>
            </a:r>
            <a:br>
              <a:rPr lang="ru-RU" sz="5400" dirty="0" smtClean="0">
                <a:solidFill>
                  <a:schemeClr val="tx1"/>
                </a:solidFill>
              </a:rPr>
            </a:br>
            <a:r>
              <a:rPr lang="ru-RU" sz="5400" dirty="0" smtClean="0">
                <a:solidFill>
                  <a:schemeClr val="tx1"/>
                </a:solidFill>
              </a:rPr>
              <a:t>Подвиг</a:t>
            </a:r>
            <a:br>
              <a:rPr lang="ru-RU" sz="5400" dirty="0" smtClean="0">
                <a:solidFill>
                  <a:schemeClr val="tx1"/>
                </a:solidFill>
              </a:rPr>
            </a:br>
            <a:r>
              <a:rPr lang="ru-RU" sz="5400" dirty="0" smtClean="0">
                <a:solidFill>
                  <a:schemeClr val="tx1"/>
                </a:solidFill>
              </a:rPr>
              <a:t>Героизм</a:t>
            </a:r>
            <a:br>
              <a:rPr lang="ru-RU" sz="5400" dirty="0" smtClean="0">
                <a:solidFill>
                  <a:schemeClr val="tx1"/>
                </a:solidFill>
              </a:rPr>
            </a:br>
            <a:r>
              <a:rPr lang="ru-RU" sz="5400" dirty="0" smtClean="0">
                <a:solidFill>
                  <a:schemeClr val="tx1"/>
                </a:solidFill>
              </a:rPr>
              <a:t>Самоотверженность</a:t>
            </a:r>
            <a:br>
              <a:rPr lang="ru-RU" sz="5400" dirty="0" smtClean="0">
                <a:solidFill>
                  <a:schemeClr val="tx1"/>
                </a:solidFill>
              </a:rPr>
            </a:br>
            <a:r>
              <a:rPr lang="ru-RU" sz="5400" dirty="0" smtClean="0">
                <a:solidFill>
                  <a:schemeClr val="tx1"/>
                </a:solidFill>
              </a:rPr>
              <a:t>Честь</a:t>
            </a:r>
            <a:br>
              <a:rPr lang="ru-RU" sz="5400" dirty="0" smtClean="0">
                <a:solidFill>
                  <a:schemeClr val="tx1"/>
                </a:solidFill>
              </a:rPr>
            </a:br>
            <a:r>
              <a:rPr lang="ru-RU" sz="5400" dirty="0" smtClean="0">
                <a:solidFill>
                  <a:schemeClr val="tx1"/>
                </a:solidFill>
              </a:rPr>
              <a:t>Долг</a:t>
            </a:r>
            <a:br>
              <a:rPr lang="ru-RU" sz="5400" dirty="0" smtClean="0">
                <a:solidFill>
                  <a:schemeClr val="tx1"/>
                </a:solidFill>
              </a:rPr>
            </a:br>
            <a:r>
              <a:rPr lang="ru-RU" sz="5400" dirty="0" smtClean="0">
                <a:solidFill>
                  <a:schemeClr val="tx1"/>
                </a:solidFill>
              </a:rPr>
              <a:t/>
            </a:r>
            <a:br>
              <a:rPr lang="ru-RU" sz="5400" dirty="0" smtClean="0">
                <a:solidFill>
                  <a:schemeClr val="tx1"/>
                </a:solidFill>
              </a:rPr>
            </a:br>
            <a:endParaRPr lang="ru-RU" sz="5400" dirty="0">
              <a:solidFill>
                <a:schemeClr val="tx1"/>
              </a:solidFill>
            </a:endParaRPr>
          </a:p>
        </p:txBody>
      </p:sp>
    </p:spTree>
    <p:extLst>
      <p:ext uri="{BB962C8B-B14F-4D97-AF65-F5344CB8AC3E}">
        <p14:creationId xmlns:p14="http://schemas.microsoft.com/office/powerpoint/2010/main" val="37679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0"/>
            <a:ext cx="8640960" cy="1700808"/>
          </a:xfrm>
        </p:spPr>
        <p:txBody>
          <a:bodyPr>
            <a:normAutofit fontScale="90000"/>
          </a:bodyPr>
          <a:lstStyle/>
          <a:p>
            <a:pPr lvl="8" algn="ctr" rtl="0">
              <a:spcBef>
                <a:spcPct val="0"/>
              </a:spcBef>
            </a:pPr>
            <a:r>
              <a:rPr lang="ru-RU" sz="5400" dirty="0" smtClean="0">
                <a:solidFill>
                  <a:srgbClr val="000000"/>
                </a:solidFill>
                <a:latin typeface="Tahoma"/>
                <a:ea typeface="Times New Roman"/>
              </a:rPr>
              <a:t>Вадим Диких</a:t>
            </a:r>
            <a:br>
              <a:rPr lang="ru-RU" sz="5400" dirty="0" smtClean="0">
                <a:solidFill>
                  <a:srgbClr val="000000"/>
                </a:solidFill>
                <a:latin typeface="Tahoma"/>
                <a:ea typeface="Times New Roman"/>
              </a:rPr>
            </a:br>
            <a:r>
              <a:rPr lang="ru-RU" sz="2000" dirty="0" smtClean="0">
                <a:solidFill>
                  <a:schemeClr val="tx1"/>
                </a:solidFill>
              </a:rPr>
              <a:t>награжден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r>
              <a:rPr lang="ru-RU" sz="5400" dirty="0" smtClean="0">
                <a:solidFill>
                  <a:srgbClr val="000000"/>
                </a:solidFill>
                <a:latin typeface="Tahoma"/>
                <a:ea typeface="Times New Roman"/>
              </a:rPr>
              <a:t>  </a:t>
            </a:r>
            <a:endParaRPr lang="ru-RU" sz="5400" dirty="0"/>
          </a:p>
        </p:txBody>
      </p:sp>
      <p:sp>
        <p:nvSpPr>
          <p:cNvPr id="3" name="Подзаголовок 2"/>
          <p:cNvSpPr>
            <a:spLocks noGrp="1"/>
          </p:cNvSpPr>
          <p:nvPr>
            <p:ph type="subTitle" idx="1"/>
          </p:nvPr>
        </p:nvSpPr>
        <p:spPr>
          <a:xfrm>
            <a:off x="4067944" y="836712"/>
            <a:ext cx="5076056" cy="6021288"/>
          </a:xfrm>
        </p:spPr>
        <p:txBody>
          <a:bodyPr>
            <a:noAutofit/>
          </a:bodyPr>
          <a:lstStyle/>
          <a:p>
            <a:pPr algn="l"/>
            <a:r>
              <a:rPr lang="ru-RU" sz="1800" b="1" dirty="0">
                <a:solidFill>
                  <a:schemeClr val="tx1"/>
                </a:solidFill>
                <a:latin typeface="Arial" panose="020B0604020202020204" pitchFamily="34" charset="0"/>
                <a:ea typeface="Times New Roman"/>
                <a:cs typeface="Arial" panose="020B0604020202020204" pitchFamily="34" charset="0"/>
              </a:rPr>
              <a:t>В июле </a:t>
            </a:r>
            <a:r>
              <a:rPr lang="ru-RU" sz="1800" b="1" dirty="0" smtClean="0">
                <a:solidFill>
                  <a:schemeClr val="tx1"/>
                </a:solidFill>
                <a:latin typeface="Arial" panose="020B0604020202020204" pitchFamily="34" charset="0"/>
                <a:ea typeface="Times New Roman"/>
                <a:cs typeface="Arial" panose="020B0604020202020204" pitchFamily="34" charset="0"/>
              </a:rPr>
              <a:t>отважный </a:t>
            </a:r>
            <a:r>
              <a:rPr lang="ru-RU" sz="1800" b="1" dirty="0">
                <a:solidFill>
                  <a:schemeClr val="tx1"/>
                </a:solidFill>
                <a:latin typeface="Arial" panose="020B0604020202020204" pitchFamily="34" charset="0"/>
                <a:ea typeface="Times New Roman"/>
                <a:cs typeface="Arial" panose="020B0604020202020204" pitchFamily="34" charset="0"/>
              </a:rPr>
              <a:t>мальчик спас тонущую женщину с двухгодовалой дочкой</a:t>
            </a:r>
            <a:r>
              <a:rPr lang="ru-RU" sz="1800" b="1" dirty="0" smtClean="0">
                <a:solidFill>
                  <a:schemeClr val="tx1"/>
                </a:solidFill>
                <a:latin typeface="Arial" panose="020B0604020202020204" pitchFamily="34" charset="0"/>
                <a:ea typeface="Times New Roman"/>
                <a:cs typeface="Arial" panose="020B0604020202020204" pitchFamily="34" charset="0"/>
              </a:rPr>
              <a:t>.</a:t>
            </a:r>
            <a:r>
              <a:rPr lang="ru-RU" sz="1800" b="1" dirty="0">
                <a:solidFill>
                  <a:schemeClr val="tx1"/>
                </a:solidFill>
                <a:latin typeface="Arial" panose="020B0604020202020204" pitchFamily="34" charset="0"/>
                <a:ea typeface="Times New Roman"/>
                <a:cs typeface="Arial" panose="020B0604020202020204" pitchFamily="34" charset="0"/>
              </a:rPr>
              <a:t> "Мы с семьёй отдыхали на берегу водохранилища. Я увидел, как подвыпившая женщина посадила рядом с собой на надувной матрас маленькую девочку и стала отплывать от берега</a:t>
            </a:r>
            <a:r>
              <a:rPr lang="ru-RU" sz="1800" b="1" dirty="0" smtClean="0">
                <a:solidFill>
                  <a:schemeClr val="tx1"/>
                </a:solidFill>
                <a:latin typeface="Arial" panose="020B0604020202020204" pitchFamily="34" charset="0"/>
                <a:ea typeface="Times New Roman"/>
                <a:cs typeface="Arial" panose="020B0604020202020204" pitchFamily="34" charset="0"/>
              </a:rPr>
              <a:t>.</a:t>
            </a:r>
          </a:p>
          <a:p>
            <a:pPr algn="l"/>
            <a:r>
              <a:rPr lang="ru-RU" sz="1800" b="1" dirty="0">
                <a:solidFill>
                  <a:schemeClr val="tx1"/>
                </a:solidFill>
                <a:latin typeface="Arial" panose="020B0604020202020204" pitchFamily="34" charset="0"/>
                <a:ea typeface="Times New Roman"/>
                <a:cs typeface="Arial" panose="020B0604020202020204" pitchFamily="34" charset="0"/>
              </a:rPr>
              <a:t> В какой-то момент они не удержались на матрасе и скатились с него в воду. Сам матрас от них отплыл. Женщина стала махать руками и пытаться звать на помощь</a:t>
            </a:r>
            <a:r>
              <a:rPr lang="ru-RU" sz="1800" b="1" dirty="0" smtClean="0">
                <a:solidFill>
                  <a:schemeClr val="tx1"/>
                </a:solidFill>
                <a:latin typeface="Arial" panose="020B0604020202020204" pitchFamily="34" charset="0"/>
                <a:ea typeface="Times New Roman"/>
                <a:cs typeface="Arial" panose="020B0604020202020204" pitchFamily="34" charset="0"/>
              </a:rPr>
              <a:t>.</a:t>
            </a:r>
          </a:p>
          <a:p>
            <a:pPr algn="l"/>
            <a:r>
              <a:rPr lang="ru-RU" sz="1800" b="1" dirty="0">
                <a:solidFill>
                  <a:schemeClr val="tx1"/>
                </a:solidFill>
                <a:latin typeface="Arial" panose="020B0604020202020204" pitchFamily="34" charset="0"/>
                <a:ea typeface="Times New Roman"/>
                <a:cs typeface="Arial" panose="020B0604020202020204" pitchFamily="34" charset="0"/>
              </a:rPr>
              <a:t> Я сразу поплыл к ним, забрал девочку и поплыл с ней к берегу. Оставив ребёнка взрослым, поплыл за женщиной, которая плавать совсем не умела. Я помог ей доплыть до берега", - рассказывает 10-летний герой, хотя сам Вадим себя таковым не считает, полагая, что он поступил так, как поступил бы каждый нормальный человек. </a:t>
            </a:r>
            <a:br>
              <a:rPr lang="ru-RU" sz="1800" b="1" dirty="0">
                <a:solidFill>
                  <a:schemeClr val="tx1"/>
                </a:solidFill>
                <a:latin typeface="Arial" panose="020B0604020202020204" pitchFamily="34" charset="0"/>
                <a:ea typeface="Times New Roman"/>
                <a:cs typeface="Arial" panose="020B0604020202020204" pitchFamily="34" charset="0"/>
              </a:rPr>
            </a:br>
            <a:r>
              <a:rPr lang="ru-RU" sz="1800" dirty="0">
                <a:solidFill>
                  <a:srgbClr val="000000"/>
                </a:solidFill>
                <a:latin typeface="Arial" panose="020B0604020202020204" pitchFamily="34" charset="0"/>
                <a:ea typeface="Times New Roman"/>
                <a:cs typeface="Arial" panose="020B0604020202020204" pitchFamily="34" charset="0"/>
              </a:rPr>
              <a:t/>
            </a:r>
            <a:br>
              <a:rPr lang="ru-RU" sz="1800" dirty="0">
                <a:solidFill>
                  <a:srgbClr val="000000"/>
                </a:solidFill>
                <a:latin typeface="Arial" panose="020B0604020202020204" pitchFamily="34" charset="0"/>
                <a:ea typeface="Times New Roman"/>
                <a:cs typeface="Arial" panose="020B0604020202020204" pitchFamily="34" charset="0"/>
              </a:rPr>
            </a:br>
            <a:r>
              <a:rPr lang="ru-RU" sz="1800" dirty="0">
                <a:solidFill>
                  <a:srgbClr val="000000"/>
                </a:solidFill>
                <a:latin typeface="Arial" panose="020B0604020202020204" pitchFamily="34" charset="0"/>
                <a:ea typeface="Times New Roman"/>
                <a:cs typeface="Arial" panose="020B0604020202020204" pitchFamily="34" charset="0"/>
              </a:rPr>
              <a:t/>
            </a:r>
            <a:br>
              <a:rPr lang="ru-RU" sz="1800" dirty="0">
                <a:solidFill>
                  <a:srgbClr val="000000"/>
                </a:solidFill>
                <a:latin typeface="Arial" panose="020B0604020202020204" pitchFamily="34" charset="0"/>
                <a:ea typeface="Times New Roman"/>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pic>
        <p:nvPicPr>
          <p:cNvPr id="4" name="Рисунок 3" descr="10-летний Вадим Диких спас тонущую женщину с двухгодовалой дочкой (6 фото)">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744416" cy="4680520"/>
          </a:xfrm>
          <a:prstGeom prst="rect">
            <a:avLst/>
          </a:prstGeom>
          <a:noFill/>
          <a:ln>
            <a:noFill/>
          </a:ln>
        </p:spPr>
      </p:pic>
    </p:spTree>
    <p:extLst>
      <p:ext uri="{BB962C8B-B14F-4D97-AF65-F5344CB8AC3E}">
        <p14:creationId xmlns:p14="http://schemas.microsoft.com/office/powerpoint/2010/main" val="2908293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18019" y="1628800"/>
            <a:ext cx="4377640" cy="5040560"/>
          </a:xfrm>
        </p:spPr>
        <p:txBody>
          <a:bodyPr>
            <a:normAutofit fontScale="92500" lnSpcReduction="10000"/>
          </a:bodyPr>
          <a:lstStyle/>
          <a:p>
            <a:pPr>
              <a:spcAft>
                <a:spcPts val="1125"/>
              </a:spcAft>
            </a:pPr>
            <a:r>
              <a:rPr lang="ru-RU" sz="2000" b="1" dirty="0" smtClean="0">
                <a:solidFill>
                  <a:schemeClr val="tx1"/>
                </a:solidFill>
                <a:latin typeface="Arial" panose="020B0604020202020204" pitchFamily="34" charset="0"/>
                <a:ea typeface="Times New Roman"/>
                <a:cs typeface="Arial" panose="020B0604020202020204" pitchFamily="34" charset="0"/>
              </a:rPr>
              <a:t>Ученица </a:t>
            </a:r>
            <a:r>
              <a:rPr lang="ru-RU" sz="2000" b="1" dirty="0">
                <a:solidFill>
                  <a:schemeClr val="tx1"/>
                </a:solidFill>
                <a:latin typeface="Arial" panose="020B0604020202020204" pitchFamily="34" charset="0"/>
                <a:ea typeface="Times New Roman"/>
                <a:cs typeface="Arial" panose="020B0604020202020204" pitchFamily="34" charset="0"/>
              </a:rPr>
              <a:t>35-й школы, совершила подвиг во время ужасной катастрофы в аквапарке "Трансвааль" </a:t>
            </a:r>
            <a:r>
              <a:rPr lang="ru-RU" sz="2000" b="1" u="sng" dirty="0">
                <a:solidFill>
                  <a:schemeClr val="tx1"/>
                </a:solidFill>
                <a:latin typeface="Arial" panose="020B0604020202020204" pitchFamily="34" charset="0"/>
                <a:ea typeface="Times New Roman"/>
                <a:cs typeface="Arial" panose="020B0604020202020204" pitchFamily="34" charset="0"/>
                <a:hlinkClick r:id="rId2" tooltip="14 февраля"/>
              </a:rPr>
              <a:t>14 февраля</a:t>
            </a:r>
            <a:r>
              <a:rPr lang="ru-RU" sz="2000" b="1" dirty="0">
                <a:solidFill>
                  <a:schemeClr val="tx1"/>
                </a:solidFill>
                <a:latin typeface="Arial" panose="020B0604020202020204" pitchFamily="34" charset="0"/>
                <a:ea typeface="Times New Roman"/>
                <a:cs typeface="Arial" panose="020B0604020202020204" pitchFamily="34" charset="0"/>
              </a:rPr>
              <a:t> </a:t>
            </a:r>
            <a:r>
              <a:rPr lang="ru-RU" sz="2000" b="1" u="sng" dirty="0">
                <a:solidFill>
                  <a:schemeClr val="tx1"/>
                </a:solidFill>
                <a:latin typeface="Arial" panose="020B0604020202020204" pitchFamily="34" charset="0"/>
                <a:ea typeface="Times New Roman"/>
                <a:cs typeface="Arial" panose="020B0604020202020204" pitchFamily="34" charset="0"/>
                <a:hlinkClick r:id="rId3" tooltip="2004 год"/>
              </a:rPr>
              <a:t>2004 года</a:t>
            </a:r>
            <a:r>
              <a:rPr lang="ru-RU" sz="2000" b="1" dirty="0">
                <a:solidFill>
                  <a:schemeClr val="tx1"/>
                </a:solidFill>
                <a:latin typeface="Arial" panose="020B0604020202020204" pitchFamily="34" charset="0"/>
                <a:ea typeface="Times New Roman"/>
                <a:cs typeface="Arial" panose="020B0604020202020204" pitchFamily="34" charset="0"/>
              </a:rPr>
              <a:t>.</a:t>
            </a:r>
            <a:endParaRPr lang="ru-RU" sz="2000" b="1" dirty="0">
              <a:solidFill>
                <a:schemeClr val="tx1"/>
              </a:solidFill>
              <a:latin typeface="Arial" panose="020B0604020202020204" pitchFamily="34" charset="0"/>
              <a:ea typeface="Calibri"/>
              <a:cs typeface="Arial" panose="020B0604020202020204" pitchFamily="34" charset="0"/>
            </a:endParaRPr>
          </a:p>
          <a:p>
            <a:pPr>
              <a:spcAft>
                <a:spcPts val="1125"/>
              </a:spcAft>
            </a:pPr>
            <a:r>
              <a:rPr lang="ru-RU" sz="2000" b="1" dirty="0">
                <a:solidFill>
                  <a:schemeClr val="tx1"/>
                </a:solidFill>
                <a:latin typeface="Arial" panose="020B0604020202020204" pitchFamily="34" charset="0"/>
                <a:ea typeface="Times New Roman"/>
                <a:cs typeface="Arial" panose="020B0604020202020204" pitchFamily="34" charset="0"/>
              </a:rPr>
              <a:t>- Вдруг над головой что-то хрустнуло и рядом со мной упала огромная балка, - рассказывает Саша. - Я нырнула и увидела, что рядом со мной под воду уходит маленькая девочка. Я поняла, что она не умеет плавать, и схватила ее под грудь. Вместе с ней я вынырнула, стала ее утешать.</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457200" y="338328"/>
            <a:ext cx="8229600" cy="1650512"/>
          </a:xfrm>
        </p:spPr>
        <p:txBody>
          <a:bodyPr>
            <a:normAutofit fontScale="90000"/>
          </a:bodyPr>
          <a:lstStyle/>
          <a:p>
            <a:pPr lvl="8" algn="ctr" rtl="0">
              <a:spcBef>
                <a:spcPct val="0"/>
              </a:spcBef>
            </a:pPr>
            <a:r>
              <a:rPr lang="ru-RU" sz="5400" dirty="0">
                <a:solidFill>
                  <a:srgbClr val="515153"/>
                </a:solidFill>
                <a:latin typeface="Arial" panose="020B0604020202020204" pitchFamily="34" charset="0"/>
                <a:ea typeface="Times New Roman"/>
                <a:cs typeface="Arial" panose="020B0604020202020204" pitchFamily="34" charset="0"/>
              </a:rPr>
              <a:t>Саша </a:t>
            </a:r>
            <a:r>
              <a:rPr lang="ru-RU" sz="5400" dirty="0" smtClean="0">
                <a:solidFill>
                  <a:srgbClr val="515153"/>
                </a:solidFill>
                <a:latin typeface="Arial" panose="020B0604020202020204" pitchFamily="34" charset="0"/>
                <a:ea typeface="Times New Roman"/>
                <a:cs typeface="Arial" panose="020B0604020202020204" pitchFamily="34" charset="0"/>
              </a:rPr>
              <a:t>Ершова</a:t>
            </a:r>
            <a:br>
              <a:rPr lang="ru-RU" sz="5400" dirty="0" smtClean="0">
                <a:solidFill>
                  <a:srgbClr val="515153"/>
                </a:solidFill>
                <a:latin typeface="Arial" panose="020B0604020202020204" pitchFamily="34" charset="0"/>
                <a:ea typeface="Times New Roman"/>
                <a:cs typeface="Arial" panose="020B0604020202020204" pitchFamily="34" charset="0"/>
              </a:rPr>
            </a:br>
            <a:r>
              <a:rPr lang="ru-RU" sz="5400" dirty="0" smtClean="0">
                <a:solidFill>
                  <a:srgbClr val="515153"/>
                </a:solidFill>
                <a:latin typeface="Arial" panose="020B0604020202020204" pitchFamily="34" charset="0"/>
                <a:ea typeface="Times New Roman"/>
                <a:cs typeface="Arial" panose="020B0604020202020204" pitchFamily="34" charset="0"/>
              </a:rPr>
              <a:t> </a:t>
            </a: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latin typeface="Arial" panose="020B0604020202020204" pitchFamily="34" charset="0"/>
              <a:cs typeface="Arial" panose="020B0604020202020204" pitchFamily="34" charset="0"/>
            </a:endParaRPr>
          </a:p>
        </p:txBody>
      </p:sp>
      <p:pic>
        <p:nvPicPr>
          <p:cNvPr id="4" name="Рисунок 3" descr="1417595485_sasha.jpg"/>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4644008" cy="5085184"/>
          </a:xfrm>
          <a:prstGeom prst="rect">
            <a:avLst/>
          </a:prstGeom>
          <a:noFill/>
          <a:ln>
            <a:noFill/>
          </a:ln>
        </p:spPr>
      </p:pic>
    </p:spTree>
    <p:extLst>
      <p:ext uri="{BB962C8B-B14F-4D97-AF65-F5344CB8AC3E}">
        <p14:creationId xmlns:p14="http://schemas.microsoft.com/office/powerpoint/2010/main" val="373548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1268760"/>
            <a:ext cx="4788024" cy="5400600"/>
          </a:xfrm>
        </p:spPr>
        <p:txBody>
          <a:bodyPr>
            <a:noAutofit/>
          </a:bodyPr>
          <a:lstStyle/>
          <a:p>
            <a:pPr>
              <a:spcAft>
                <a:spcPts val="1125"/>
              </a:spcAft>
            </a:pPr>
            <a:r>
              <a:rPr lang="ru-RU" sz="2000" b="1" dirty="0">
                <a:solidFill>
                  <a:srgbClr val="515153"/>
                </a:solidFill>
                <a:latin typeface="Arial" panose="020B0604020202020204" pitchFamily="34" charset="0"/>
                <a:ea typeface="Times New Roman"/>
                <a:cs typeface="Arial" panose="020B0604020202020204" pitchFamily="34" charset="0"/>
              </a:rPr>
              <a:t>Девчонки не успели выскочить из бассейна. Прямо над их головами как карточный домик сложились </a:t>
            </a:r>
            <a:r>
              <a:rPr lang="ru-RU" sz="2000" b="1" dirty="0" err="1">
                <a:solidFill>
                  <a:srgbClr val="515153"/>
                </a:solidFill>
                <a:latin typeface="Arial" panose="020B0604020202020204" pitchFamily="34" charset="0"/>
                <a:ea typeface="Times New Roman"/>
                <a:cs typeface="Arial" panose="020B0604020202020204" pitchFamily="34" charset="0"/>
              </a:rPr>
              <a:t>тяжеленные</a:t>
            </a:r>
            <a:r>
              <a:rPr lang="ru-RU" sz="2000" b="1" dirty="0">
                <a:solidFill>
                  <a:srgbClr val="515153"/>
                </a:solidFill>
                <a:latin typeface="Arial" panose="020B0604020202020204" pitchFamily="34" charset="0"/>
                <a:ea typeface="Times New Roman"/>
                <a:cs typeface="Arial" panose="020B0604020202020204" pitchFamily="34" charset="0"/>
              </a:rPr>
              <a:t> плиты. Голова Саши торчала из воды, а к груди пловчихи прижалась испуганная крошка в ярком </a:t>
            </a:r>
            <a:r>
              <a:rPr lang="ru-RU" sz="2000" b="1" dirty="0" err="1">
                <a:solidFill>
                  <a:srgbClr val="515153"/>
                </a:solidFill>
                <a:latin typeface="Arial" panose="020B0604020202020204" pitchFamily="34" charset="0"/>
                <a:ea typeface="Times New Roman"/>
                <a:cs typeface="Arial" panose="020B0604020202020204" pitchFamily="34" charset="0"/>
              </a:rPr>
              <a:t>купальничке</a:t>
            </a:r>
            <a:r>
              <a:rPr lang="ru-RU" sz="2000" b="1" dirty="0">
                <a:solidFill>
                  <a:srgbClr val="515153"/>
                </a:solidFill>
                <a:latin typeface="Arial" panose="020B0604020202020204" pitchFamily="34" charset="0"/>
                <a:ea typeface="Times New Roman"/>
                <a:cs typeface="Arial" panose="020B0604020202020204" pitchFamily="34" charset="0"/>
              </a:rPr>
              <a:t>.</a:t>
            </a:r>
            <a:endParaRPr lang="ru-RU" sz="2000" b="1" dirty="0">
              <a:latin typeface="Arial" panose="020B0604020202020204" pitchFamily="34" charset="0"/>
              <a:ea typeface="Calibri"/>
              <a:cs typeface="Arial" panose="020B0604020202020204" pitchFamily="34" charset="0"/>
            </a:endParaRPr>
          </a:p>
          <a:p>
            <a:pPr>
              <a:spcAft>
                <a:spcPts val="1125"/>
              </a:spcAft>
            </a:pPr>
            <a:r>
              <a:rPr lang="ru-RU" sz="2000" b="1" dirty="0">
                <a:solidFill>
                  <a:srgbClr val="515153"/>
                </a:solidFill>
                <a:latin typeface="Arial" panose="020B0604020202020204" pitchFamily="34" charset="0"/>
                <a:ea typeface="Times New Roman"/>
                <a:cs typeface="Arial" panose="020B0604020202020204" pitchFamily="34" charset="0"/>
              </a:rPr>
              <a:t>В той экстремальной ситуации второкласснице Саше показалось, что она продержала на руках маленькую Машу всего тридцать минут. На самом же деле ждать спасателей ей пришлось добрых полтора часа. Все это время она держала девочку на руках, не чувствуя, что у самой сломана левая рука.</a:t>
            </a:r>
            <a:endParaRPr lang="ru-RU" sz="2000" b="1" dirty="0">
              <a:effectLst/>
              <a:latin typeface="Arial" panose="020B0604020202020204" pitchFamily="34" charset="0"/>
              <a:ea typeface="Calibri"/>
              <a:cs typeface="Arial" panose="020B0604020202020204" pitchFamily="34" charset="0"/>
            </a:endParaRPr>
          </a:p>
        </p:txBody>
      </p:sp>
      <p:sp>
        <p:nvSpPr>
          <p:cNvPr id="3" name="Заголовок 2"/>
          <p:cNvSpPr>
            <a:spLocks noGrp="1"/>
          </p:cNvSpPr>
          <p:nvPr>
            <p:ph type="title"/>
          </p:nvPr>
        </p:nvSpPr>
        <p:spPr/>
        <p:txBody>
          <a:bodyPr>
            <a:normAutofit/>
          </a:bodyPr>
          <a:lstStyle/>
          <a:p>
            <a:r>
              <a:rPr lang="ru-RU" sz="5400" dirty="0">
                <a:solidFill>
                  <a:srgbClr val="515153"/>
                </a:solidFill>
                <a:latin typeface="Arial" panose="020B0604020202020204" pitchFamily="34" charset="0"/>
                <a:ea typeface="Times New Roman"/>
                <a:cs typeface="Arial" panose="020B0604020202020204" pitchFamily="34" charset="0"/>
              </a:rPr>
              <a:t>Саша Ершова </a:t>
            </a:r>
            <a:endParaRPr lang="ru-RU" sz="5400" dirty="0">
              <a:latin typeface="Arial" panose="020B0604020202020204" pitchFamily="34" charset="0"/>
              <a:cs typeface="Arial" panose="020B0604020202020204" pitchFamily="34" charset="0"/>
            </a:endParaRPr>
          </a:p>
        </p:txBody>
      </p:sp>
      <p:pic>
        <p:nvPicPr>
          <p:cNvPr id="4" name="Рисунок 3" descr="1417595485_sasha.jpg"/>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4355976" cy="5085184"/>
          </a:xfrm>
          <a:prstGeom prst="rect">
            <a:avLst/>
          </a:prstGeom>
          <a:noFill/>
          <a:ln>
            <a:noFill/>
          </a:ln>
        </p:spPr>
      </p:pic>
    </p:spTree>
    <p:extLst>
      <p:ext uri="{BB962C8B-B14F-4D97-AF65-F5344CB8AC3E}">
        <p14:creationId xmlns:p14="http://schemas.microsoft.com/office/powerpoint/2010/main" val="2800235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936104"/>
          </a:xfrm>
        </p:spPr>
        <p:txBody>
          <a:bodyPr>
            <a:normAutofit/>
          </a:bodyPr>
          <a:lstStyle/>
          <a:p>
            <a:pPr fontAlgn="base">
              <a:lnSpc>
                <a:spcPts val="2020"/>
              </a:lnSpc>
              <a:spcAft>
                <a:spcPts val="1125"/>
              </a:spcAft>
            </a:pPr>
            <a:r>
              <a:rPr lang="ru-RU" sz="5400" b="1" dirty="0">
                <a:solidFill>
                  <a:srgbClr val="000000"/>
                </a:solidFill>
                <a:latin typeface="Arial"/>
                <a:ea typeface="Times New Roman"/>
              </a:rPr>
              <a:t>ДАНИЛ САДЫКОВ</a:t>
            </a:r>
            <a:r>
              <a:rPr lang="ru-RU" sz="5400" dirty="0">
                <a:latin typeface="Times New Roman"/>
                <a:ea typeface="Times New Roman"/>
              </a:rPr>
              <a:t/>
            </a:r>
            <a:br>
              <a:rPr lang="ru-RU" sz="5400" dirty="0">
                <a:latin typeface="Times New Roman"/>
                <a:ea typeface="Times New Roman"/>
              </a:rPr>
            </a:br>
            <a:endParaRPr lang="ru-RU" sz="5400" dirty="0"/>
          </a:p>
        </p:txBody>
      </p:sp>
      <p:sp>
        <p:nvSpPr>
          <p:cNvPr id="3" name="Подзаголовок 2"/>
          <p:cNvSpPr>
            <a:spLocks noGrp="1"/>
          </p:cNvSpPr>
          <p:nvPr>
            <p:ph type="subTitle" idx="1"/>
          </p:nvPr>
        </p:nvSpPr>
        <p:spPr>
          <a:xfrm>
            <a:off x="4355976" y="1268760"/>
            <a:ext cx="4788023" cy="5400600"/>
          </a:xfrm>
        </p:spPr>
        <p:txBody>
          <a:bodyPr>
            <a:normAutofit/>
          </a:bodyPr>
          <a:lstStyle/>
          <a:p>
            <a:pPr algn="l"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12-тилетний подросток, житель города Набережные Челны, погиб, спасая 9-тилетнего школьника. Трагедия произошла 5 мая 2012 года на бульваре Энтузиастов. Примерно в два часа дня 9-тилетний Андрей Чурбанов решил достать пластиковую бутылку, упавшую в фонтан. Неожиданно его ударило током,  мальчик потерял сознание и упал в воду.</a:t>
            </a:r>
            <a:endParaRPr lang="ru-RU" b="1" dirty="0">
              <a:latin typeface="Arial" panose="020B0604020202020204" pitchFamily="34" charset="0"/>
              <a:ea typeface="Times New Roman"/>
              <a:cs typeface="Arial" panose="020B0604020202020204" pitchFamily="34" charset="0"/>
            </a:endParaRPr>
          </a:p>
          <a:p>
            <a:pPr algn="l"/>
            <a:r>
              <a:rPr lang="ru-RU" b="1" dirty="0">
                <a:solidFill>
                  <a:srgbClr val="000000"/>
                </a:solidFill>
                <a:latin typeface="Arial" panose="020B0604020202020204" pitchFamily="34" charset="0"/>
                <a:ea typeface="Calibri"/>
                <a:cs typeface="Arial" panose="020B0604020202020204" pitchFamily="34" charset="0"/>
              </a:rPr>
              <a:t>Все кричали «помогите», но в воду прыгнул только Данил, который в этот момент проезжал мимо на велосипеде. </a:t>
            </a:r>
            <a:endParaRPr lang="ru-RU" b="1" dirty="0">
              <a:latin typeface="Arial" panose="020B0604020202020204" pitchFamily="34" charset="0"/>
              <a:cs typeface="Arial" panose="020B0604020202020204" pitchFamily="34" charset="0"/>
            </a:endParaRPr>
          </a:p>
        </p:txBody>
      </p:sp>
      <p:pic>
        <p:nvPicPr>
          <p:cNvPr id="5" name="Рисунок 4" descr="Данил Садыков 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90637"/>
            <a:ext cx="4104457" cy="5306715"/>
          </a:xfrm>
          <a:prstGeom prst="rect">
            <a:avLst/>
          </a:prstGeom>
          <a:noFill/>
          <a:ln>
            <a:noFill/>
          </a:ln>
        </p:spPr>
      </p:pic>
    </p:spTree>
    <p:extLst>
      <p:ext uri="{BB962C8B-B14F-4D97-AF65-F5344CB8AC3E}">
        <p14:creationId xmlns:p14="http://schemas.microsoft.com/office/powerpoint/2010/main" val="226349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936104"/>
          </a:xfrm>
        </p:spPr>
        <p:txBody>
          <a:bodyPr>
            <a:normAutofit/>
          </a:bodyPr>
          <a:lstStyle/>
          <a:p>
            <a:pPr fontAlgn="base">
              <a:lnSpc>
                <a:spcPts val="2020"/>
              </a:lnSpc>
              <a:spcAft>
                <a:spcPts val="1125"/>
              </a:spcAft>
            </a:pPr>
            <a:r>
              <a:rPr lang="ru-RU" sz="5400" b="1" dirty="0">
                <a:solidFill>
                  <a:srgbClr val="000000"/>
                </a:solidFill>
                <a:latin typeface="Arial"/>
                <a:ea typeface="Times New Roman"/>
              </a:rPr>
              <a:t>ДАНИЛ САДЫКОВ</a:t>
            </a:r>
            <a:r>
              <a:rPr lang="ru-RU" sz="5400" dirty="0">
                <a:latin typeface="Times New Roman"/>
                <a:ea typeface="Times New Roman"/>
              </a:rPr>
              <a:t/>
            </a:r>
            <a:br>
              <a:rPr lang="ru-RU" sz="5400" dirty="0">
                <a:latin typeface="Times New Roman"/>
                <a:ea typeface="Times New Roman"/>
              </a:rPr>
            </a:br>
            <a:endParaRPr lang="ru-RU" sz="5400" dirty="0"/>
          </a:p>
        </p:txBody>
      </p:sp>
      <p:sp>
        <p:nvSpPr>
          <p:cNvPr id="3" name="Подзаголовок 2"/>
          <p:cNvSpPr>
            <a:spLocks noGrp="1"/>
          </p:cNvSpPr>
          <p:nvPr>
            <p:ph type="subTitle" idx="1"/>
          </p:nvPr>
        </p:nvSpPr>
        <p:spPr>
          <a:xfrm>
            <a:off x="4211960" y="1268760"/>
            <a:ext cx="4680520" cy="5400600"/>
          </a:xfrm>
        </p:spPr>
        <p:txBody>
          <a:bodyPr/>
          <a:lstStyle/>
          <a:p>
            <a:pPr algn="just"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Данил Садыков вытащил пострадавшего на бортик, но сам получил сильнейший удар током. Он умер до приезда скорой помощи.</a:t>
            </a:r>
            <a:endParaRPr lang="ru-RU" b="1" dirty="0">
              <a:latin typeface="Arial" panose="020B0604020202020204" pitchFamily="34" charset="0"/>
              <a:ea typeface="Times New Roman"/>
              <a:cs typeface="Arial" panose="020B0604020202020204" pitchFamily="34" charset="0"/>
            </a:endParaRPr>
          </a:p>
          <a:p>
            <a:pPr algn="just"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Данила Садыкова похоронили в городе Набережные Челны на Орловском кладбище, на аллее </a:t>
            </a:r>
            <a:r>
              <a:rPr lang="ru-RU" b="1" dirty="0" smtClean="0">
                <a:solidFill>
                  <a:srgbClr val="000000"/>
                </a:solidFill>
                <a:latin typeface="Arial" panose="020B0604020202020204" pitchFamily="34" charset="0"/>
                <a:ea typeface="Times New Roman"/>
                <a:cs typeface="Arial" panose="020B0604020202020204" pitchFamily="34" charset="0"/>
              </a:rPr>
              <a:t>Славы. </a:t>
            </a:r>
            <a:r>
              <a:rPr lang="ru-RU" b="1" dirty="0">
                <a:solidFill>
                  <a:srgbClr val="000000"/>
                </a:solidFill>
                <a:latin typeface="Arial" panose="020B0604020202020204" pitchFamily="34" charset="0"/>
                <a:ea typeface="Times New Roman"/>
                <a:cs typeface="Arial" panose="020B0604020202020204" pitchFamily="34" charset="0"/>
              </a:rPr>
              <a:t>Данил Садыков награждён Орденом Мужества. Посмертно. За проявленное мужество и самоотверженность при спасении человека в экстремальных условиях.</a:t>
            </a:r>
            <a:endParaRPr lang="ru-RU" b="1" dirty="0">
              <a:latin typeface="Arial" panose="020B0604020202020204" pitchFamily="34" charset="0"/>
              <a:ea typeface="Times New Roman"/>
              <a:cs typeface="Arial" panose="020B0604020202020204" pitchFamily="34" charset="0"/>
            </a:endParaRPr>
          </a:p>
          <a:p>
            <a:endParaRPr lang="ru-RU" dirty="0"/>
          </a:p>
        </p:txBody>
      </p:sp>
      <p:pic>
        <p:nvPicPr>
          <p:cNvPr id="4" name="Рисунок 3" descr="Могила Данила Садыкова">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3960440" cy="5328592"/>
          </a:xfrm>
          <a:prstGeom prst="rect">
            <a:avLst/>
          </a:prstGeom>
          <a:noFill/>
          <a:ln>
            <a:noFill/>
          </a:ln>
        </p:spPr>
      </p:pic>
    </p:spTree>
    <p:extLst>
      <p:ext uri="{BB962C8B-B14F-4D97-AF65-F5344CB8AC3E}">
        <p14:creationId xmlns:p14="http://schemas.microsoft.com/office/powerpoint/2010/main" val="3039158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Arial" panose="020B0604020202020204" pitchFamily="34" charset="0"/>
                <a:ea typeface="Times New Roman"/>
                <a:cs typeface="Arial" panose="020B0604020202020204" pitchFamily="34" charset="0"/>
              </a:rPr>
              <a:t>Женя Табаков</a:t>
            </a:r>
            <a:r>
              <a:rPr lang="ru-RU" sz="5400" dirty="0">
                <a:latin typeface="Arial" panose="020B0604020202020204" pitchFamily="34" charset="0"/>
                <a:ea typeface="Calibri"/>
                <a:cs typeface="Arial" panose="020B0604020202020204" pitchFamily="34" charset="0"/>
              </a:rPr>
              <a:t/>
            </a:r>
            <a:br>
              <a:rPr lang="ru-RU" sz="5400" dirty="0">
                <a:latin typeface="Arial" panose="020B0604020202020204" pitchFamily="34" charset="0"/>
                <a:ea typeface="Calibri"/>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644008" y="1556792"/>
            <a:ext cx="4248472" cy="5040560"/>
          </a:xfrm>
        </p:spPr>
        <p:txBody>
          <a:bodyPr>
            <a:normAutofit fontScale="92500" lnSpcReduction="20000"/>
          </a:bodyPr>
          <a:lstStyle/>
          <a:p>
            <a:pPr algn="l">
              <a:spcAft>
                <a:spcPts val="0"/>
              </a:spcAft>
            </a:pPr>
            <a:r>
              <a:rPr lang="ru-RU" b="1" dirty="0">
                <a:solidFill>
                  <a:srgbClr val="000000"/>
                </a:solidFill>
                <a:latin typeface="Arial" panose="020B0604020202020204" pitchFamily="34" charset="0"/>
                <a:ea typeface="Times New Roman"/>
                <a:cs typeface="Arial" panose="020B0604020202020204" pitchFamily="34" charset="0"/>
              </a:rPr>
              <a:t>Посмертно награжденный орденом Мужества, Женя стал самым молодым гражданином России, удостоенным государственной награды.  Вечером 28 ноября 2008 года Женя и его двенадцатилетняя старшая сестра Яна были дома одни. В дверь позвонил неизвестный мужчина, который представился почтальоном, принёсшим заказное письмо матери детей. Услышав, что взрослых нет дома, мужчина ушёл, однако через некоторое время вернулся и предложил девочке расписаться за мать. Яна не заподозрила ничего неладного и разрешила ему зайти.</a:t>
            </a:r>
            <a:endParaRPr lang="ru-RU" b="1" dirty="0">
              <a:latin typeface="Arial" panose="020B0604020202020204" pitchFamily="34" charset="0"/>
              <a:ea typeface="Calibri"/>
              <a:cs typeface="Arial" panose="020B0604020202020204" pitchFamily="34" charset="0"/>
            </a:endParaRPr>
          </a:p>
          <a:p>
            <a:endParaRPr lang="ru-RU" dirty="0"/>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4373006" cy="5184576"/>
          </a:xfrm>
          <a:prstGeom prst="rect">
            <a:avLst/>
          </a:prstGeom>
          <a:noFill/>
          <a:ln>
            <a:noFill/>
          </a:ln>
        </p:spPr>
      </p:pic>
    </p:spTree>
    <p:extLst>
      <p:ext uri="{BB962C8B-B14F-4D97-AF65-F5344CB8AC3E}">
        <p14:creationId xmlns:p14="http://schemas.microsoft.com/office/powerpoint/2010/main" val="90678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Verdana"/>
                <a:ea typeface="Times New Roman"/>
                <a:cs typeface="Times New Roman"/>
              </a:rPr>
              <a:t>Женя Табаков</a:t>
            </a:r>
            <a:r>
              <a:rPr lang="ru-RU" sz="5400" dirty="0">
                <a:latin typeface="Calibri"/>
                <a:ea typeface="Calibri"/>
                <a:cs typeface="Times New Roman"/>
              </a:rPr>
              <a:t/>
            </a:r>
            <a:br>
              <a:rPr lang="ru-RU" sz="5400" dirty="0">
                <a:latin typeface="Calibri"/>
                <a:ea typeface="Calibri"/>
                <a:cs typeface="Times New Roman"/>
              </a:rPr>
            </a:br>
            <a:endParaRPr lang="ru-RU" dirty="0"/>
          </a:p>
        </p:txBody>
      </p:sp>
      <p:sp>
        <p:nvSpPr>
          <p:cNvPr id="3" name="Подзаголовок 2"/>
          <p:cNvSpPr>
            <a:spLocks noGrp="1"/>
          </p:cNvSpPr>
          <p:nvPr>
            <p:ph type="subTitle" idx="1"/>
          </p:nvPr>
        </p:nvSpPr>
        <p:spPr>
          <a:xfrm>
            <a:off x="4644008" y="1556792"/>
            <a:ext cx="4248472" cy="5040560"/>
          </a:xfrm>
        </p:spPr>
        <p:txBody>
          <a:bodyPr>
            <a:normAutofit fontScale="85000" lnSpcReduction="10000"/>
          </a:bodyPr>
          <a:lstStyle/>
          <a:p>
            <a:pPr algn="l">
              <a:lnSpc>
                <a:spcPct val="120000"/>
              </a:lnSpc>
            </a:pPr>
            <a:r>
              <a:rPr lang="ru-RU" b="1" dirty="0">
                <a:solidFill>
                  <a:srgbClr val="000000"/>
                </a:solidFill>
                <a:latin typeface="Arial" panose="020B0604020202020204" pitchFamily="34" charset="0"/>
                <a:ea typeface="Times New Roman"/>
                <a:cs typeface="Arial" panose="020B0604020202020204" pitchFamily="34" charset="0"/>
              </a:rPr>
              <a:t>Войдя в квартиру и закрыв за собой дверь, «почтальон» вместо письма достал нож и, схватив Яну, стал требовать, чтобы дети отдали ему все деньги и </a:t>
            </a:r>
            <a:r>
              <a:rPr lang="ru-RU" b="1" dirty="0" smtClean="0">
                <a:solidFill>
                  <a:srgbClr val="000000"/>
                </a:solidFill>
                <a:latin typeface="Arial" panose="020B0604020202020204" pitchFamily="34" charset="0"/>
                <a:ea typeface="Times New Roman"/>
                <a:cs typeface="Arial" panose="020B0604020202020204" pitchFamily="34" charset="0"/>
              </a:rPr>
              <a:t>ценности. Получив </a:t>
            </a:r>
            <a:r>
              <a:rPr lang="ru-RU" b="1" dirty="0">
                <a:solidFill>
                  <a:srgbClr val="000000"/>
                </a:solidFill>
                <a:latin typeface="Arial" panose="020B0604020202020204" pitchFamily="34" charset="0"/>
                <a:ea typeface="Times New Roman"/>
                <a:cs typeface="Arial" panose="020B0604020202020204" pitchFamily="34" charset="0"/>
              </a:rPr>
              <a:t>от детей ответ, что они не знают, где деньги, преступник потребовал от Жени искать их, а сам потащил Яну в ванную комнату, где стал срывать с неё одежду. Увидев это, Женя побежал на кухню, схватил столовый нож и, вернувшись, с разбегу всадил его незнакомцу в поясницу (как впоследствии выяснят эксперты, нож от слабой руки мальчика вошел в тело только на три сантиметра). </a:t>
            </a:r>
            <a:endParaRPr lang="ru-RU" b="1" dirty="0">
              <a:latin typeface="Arial" panose="020B0604020202020204" pitchFamily="34" charset="0"/>
              <a:cs typeface="Arial" panose="020B0604020202020204" pitchFamily="34" charset="0"/>
            </a:endParaRPr>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4373006" cy="5184576"/>
          </a:xfrm>
          <a:prstGeom prst="rect">
            <a:avLst/>
          </a:prstGeom>
          <a:noFill/>
          <a:ln>
            <a:noFill/>
          </a:ln>
        </p:spPr>
      </p:pic>
    </p:spTree>
    <p:extLst>
      <p:ext uri="{BB962C8B-B14F-4D97-AF65-F5344CB8AC3E}">
        <p14:creationId xmlns:p14="http://schemas.microsoft.com/office/powerpoint/2010/main" val="357601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Verdana"/>
                <a:ea typeface="Times New Roman"/>
                <a:cs typeface="Times New Roman"/>
              </a:rPr>
              <a:t>Женя Табаков</a:t>
            </a:r>
            <a:r>
              <a:rPr lang="ru-RU" sz="5400" dirty="0">
                <a:latin typeface="Calibri"/>
                <a:ea typeface="Calibri"/>
                <a:cs typeface="Times New Roman"/>
              </a:rPr>
              <a:t/>
            </a:r>
            <a:br>
              <a:rPr lang="ru-RU" sz="5400" dirty="0">
                <a:latin typeface="Calibri"/>
                <a:ea typeface="Calibri"/>
                <a:cs typeface="Times New Roman"/>
              </a:rPr>
            </a:br>
            <a:endParaRPr lang="ru-RU" dirty="0"/>
          </a:p>
        </p:txBody>
      </p:sp>
      <p:sp>
        <p:nvSpPr>
          <p:cNvPr id="3" name="Подзаголовок 2"/>
          <p:cNvSpPr>
            <a:spLocks noGrp="1"/>
          </p:cNvSpPr>
          <p:nvPr>
            <p:ph type="subTitle" idx="1"/>
          </p:nvPr>
        </p:nvSpPr>
        <p:spPr>
          <a:xfrm>
            <a:off x="4211960" y="1196752"/>
            <a:ext cx="4932040" cy="5040560"/>
          </a:xfrm>
        </p:spPr>
        <p:txBody>
          <a:bodyPr>
            <a:noAutofit/>
          </a:bodyPr>
          <a:lstStyle/>
          <a:p>
            <a:pPr algn="l"/>
            <a:r>
              <a:rPr lang="ru-RU" b="1" dirty="0">
                <a:solidFill>
                  <a:srgbClr val="000000"/>
                </a:solidFill>
                <a:latin typeface="Arial" panose="020B0604020202020204" pitchFamily="34" charset="0"/>
                <a:ea typeface="Times New Roman"/>
                <a:cs typeface="Arial" panose="020B0604020202020204" pitchFamily="34" charset="0"/>
              </a:rPr>
              <a:t>Насильник упал и машинально выпустил Яну, но затем вскочил и бросился на Женю. Рассвирепевший преступник нанес ребенку восемь ножевых ранений. В это время Яна сумела выбежать на лестничную клетку и стала обзванивать квартиры соседей, кричать и звать на помощь. Испугавшись шума, убийца оставил истекающего кровью мальчика, выбежал из квартиры на улицу и скрылся.</a:t>
            </a:r>
            <a:br>
              <a:rPr lang="ru-RU" b="1" dirty="0">
                <a:solidFill>
                  <a:srgbClr val="000000"/>
                </a:solidFill>
                <a:latin typeface="Arial" panose="020B0604020202020204" pitchFamily="34" charset="0"/>
                <a:ea typeface="Times New Roman"/>
                <a:cs typeface="Arial" panose="020B0604020202020204" pitchFamily="34" charset="0"/>
              </a:rPr>
            </a:br>
            <a:r>
              <a:rPr lang="ru-RU" b="1" dirty="0" smtClean="0">
                <a:solidFill>
                  <a:srgbClr val="000000"/>
                </a:solidFill>
                <a:latin typeface="Arial" panose="020B0604020202020204" pitchFamily="34" charset="0"/>
                <a:ea typeface="Times New Roman"/>
                <a:cs typeface="Arial" panose="020B0604020202020204" pitchFamily="34" charset="0"/>
              </a:rPr>
              <a:t>Женя </a:t>
            </a:r>
            <a:r>
              <a:rPr lang="ru-RU" b="1" dirty="0">
                <a:solidFill>
                  <a:srgbClr val="000000"/>
                </a:solidFill>
                <a:latin typeface="Arial" panose="020B0604020202020204" pitchFamily="34" charset="0"/>
                <a:ea typeface="Times New Roman"/>
                <a:cs typeface="Arial" panose="020B0604020202020204" pitchFamily="34" charset="0"/>
              </a:rPr>
              <a:t>был доставлен в больницу приехавшей бригадой «скорой помощи», однако спасти его не удалось — в тот же день он </a:t>
            </a:r>
            <a:r>
              <a:rPr lang="ru-RU" b="1" dirty="0">
                <a:solidFill>
                  <a:srgbClr val="000000"/>
                </a:solidFill>
                <a:latin typeface="Verdana"/>
                <a:ea typeface="Times New Roman"/>
                <a:cs typeface="Times New Roman"/>
              </a:rPr>
              <a:t>скончался от полученных ранений.</a:t>
            </a:r>
            <a:br>
              <a:rPr lang="ru-RU" b="1" dirty="0">
                <a:solidFill>
                  <a:srgbClr val="000000"/>
                </a:solidFill>
                <a:latin typeface="Verdana"/>
                <a:ea typeface="Times New Roman"/>
                <a:cs typeface="Times New Roman"/>
              </a:rPr>
            </a:br>
            <a:endParaRPr lang="ru-RU" b="1" dirty="0"/>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3940958" cy="5184576"/>
          </a:xfrm>
          <a:prstGeom prst="rect">
            <a:avLst/>
          </a:prstGeom>
          <a:noFill/>
          <a:ln>
            <a:noFill/>
          </a:ln>
        </p:spPr>
      </p:pic>
    </p:spTree>
    <p:extLst>
      <p:ext uri="{BB962C8B-B14F-4D97-AF65-F5344CB8AC3E}">
        <p14:creationId xmlns:p14="http://schemas.microsoft.com/office/powerpoint/2010/main" val="211345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149080"/>
            <a:ext cx="7772400" cy="1780108"/>
          </a:xfrm>
        </p:spPr>
        <p:txBody>
          <a:bodyPr/>
          <a:lstStyle/>
          <a:p>
            <a:endParaRPr lang="ru-RU" dirty="0"/>
          </a:p>
        </p:txBody>
      </p:sp>
      <p:sp>
        <p:nvSpPr>
          <p:cNvPr id="3" name="Подзаголовок 2"/>
          <p:cNvSpPr>
            <a:spLocks noGrp="1"/>
          </p:cNvSpPr>
          <p:nvPr>
            <p:ph type="subTitle" idx="1"/>
          </p:nvPr>
        </p:nvSpPr>
        <p:spPr/>
        <p:txBody>
          <a:bodyPr>
            <a:normAutofit/>
          </a:bodyPr>
          <a:lstStyle/>
          <a:p>
            <a:r>
              <a:rPr lang="ru-RU" sz="4000" dirty="0" smtClean="0">
                <a:solidFill>
                  <a:schemeClr val="tx1"/>
                </a:solidFill>
              </a:rPr>
              <a:t>Мы гордимся ВАМИ, наши юные ГЕРОИ!</a:t>
            </a:r>
            <a:endParaRPr lang="ru-RU" sz="4000" dirty="0">
              <a:solidFill>
                <a:schemeClr val="tx1"/>
              </a:solidFill>
            </a:endParaRPr>
          </a:p>
        </p:txBody>
      </p:sp>
      <p:pic>
        <p:nvPicPr>
          <p:cNvPr id="614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60648"/>
            <a:ext cx="6014442" cy="30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83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flipH="1">
            <a:off x="8280399" y="2675467"/>
            <a:ext cx="45719" cy="3450696"/>
          </a:xfrm>
        </p:spPr>
        <p:txBody>
          <a:bodyPr/>
          <a:lstStyle/>
          <a:p>
            <a:endParaRPr lang="ru-RU" dirty="0"/>
          </a:p>
        </p:txBody>
      </p:sp>
      <p:sp>
        <p:nvSpPr>
          <p:cNvPr id="3" name="Заголовок 2"/>
          <p:cNvSpPr>
            <a:spLocks noGrp="1"/>
          </p:cNvSpPr>
          <p:nvPr>
            <p:ph type="title"/>
          </p:nvPr>
        </p:nvSpPr>
        <p:spPr>
          <a:xfrm>
            <a:off x="457200" y="338328"/>
            <a:ext cx="8229600" cy="2154568"/>
          </a:xfrm>
        </p:spPr>
        <p:txBody>
          <a:bodyPr>
            <a:noAutofit/>
          </a:bodyPr>
          <a:lstStyle/>
          <a:p>
            <a:pPr algn="l"/>
            <a:r>
              <a:rPr lang="ru-RU" sz="2800" b="1" dirty="0" smtClean="0">
                <a:solidFill>
                  <a:schemeClr val="tx1"/>
                </a:solidFill>
              </a:rPr>
              <a:t>В Совете Федерации с 2013 года проходит награждение детей России за героические поступки. В этом году эта церемония будет проходить 17 февраля.</a:t>
            </a:r>
            <a:endParaRPr lang="ru-RU" sz="2800" b="1" dirty="0">
              <a:solidFill>
                <a:schemeClr val="tx1"/>
              </a:solidFill>
            </a:endParaRPr>
          </a:p>
        </p:txBody>
      </p:sp>
      <p:pic>
        <p:nvPicPr>
          <p:cNvPr id="3074" name="Picture 2" descr="https://interaffairs.ru/i/2015/11/835a4e25556590830fa1024dbbedaa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9" y="3933056"/>
            <a:ext cx="2304256" cy="2753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nteraffairs.ru/i/2015/11/7909ab6fd1527473c050c4d7e36bb0c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1916832"/>
            <a:ext cx="213208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nteraffairs.ru/i/2015/11/bdfb8a82640509bd7414539383c138e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437112"/>
            <a:ext cx="3854202" cy="24208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nteraffairs.ru/i/2015/11/d2c9b7b852092161c9e9e91174946d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752" y="2459493"/>
            <a:ext cx="331236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8712968" cy="792088"/>
          </a:xfrm>
        </p:spPr>
        <p:txBody>
          <a:bodyPr>
            <a:noAutofit/>
          </a:bodyPr>
          <a:lstStyle/>
          <a:p>
            <a:pPr lvl="8"/>
            <a:r>
              <a:rPr lang="ru-RU" sz="5400" dirty="0" smtClean="0"/>
              <a:t>Артур </a:t>
            </a:r>
            <a:r>
              <a:rPr lang="ru-RU" sz="5400" dirty="0" err="1" smtClean="0"/>
              <a:t>Фаткуллин</a:t>
            </a:r>
            <a:r>
              <a:rPr lang="ru-RU" sz="5400" dirty="0" smtClean="0"/>
              <a:t> </a:t>
            </a:r>
            <a:r>
              <a:rPr lang="ru-RU" sz="2000" dirty="0" smtClean="0">
                <a:solidFill>
                  <a:schemeClr val="tx1"/>
                </a:solidFill>
              </a:rPr>
              <a:t>награжден медалью «За мужество в спасении»</a:t>
            </a:r>
            <a:endParaRPr lang="ru-RU" sz="5400" dirty="0">
              <a:solidFill>
                <a:schemeClr val="tx1"/>
              </a:solidFill>
            </a:endParaRPr>
          </a:p>
        </p:txBody>
      </p:sp>
      <p:sp>
        <p:nvSpPr>
          <p:cNvPr id="3" name="Заголовок 2"/>
          <p:cNvSpPr>
            <a:spLocks noGrp="1"/>
          </p:cNvSpPr>
          <p:nvPr>
            <p:ph type="title"/>
          </p:nvPr>
        </p:nvSpPr>
        <p:spPr>
          <a:xfrm>
            <a:off x="4499992" y="2348880"/>
            <a:ext cx="4644008" cy="4248473"/>
          </a:xfrm>
          <a:solidFill>
            <a:schemeClr val="accent2"/>
          </a:solidFill>
        </p:spPr>
        <p:txBody>
          <a:bodyPr>
            <a:normAutofit fontScale="90000"/>
          </a:bodyPr>
          <a:lstStyle/>
          <a:p>
            <a:pPr algn="l"/>
            <a:r>
              <a:rPr lang="ru-RU"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     Четвероклассник </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Артур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Фаткуллин</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стал в родной деревне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Марьевка</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Куюргазинского</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района настоящим героем. Он самоотверженно бросился на помощь тонущей четырехлетней Лизе Киреевой.</a:t>
            </a:r>
            <a:b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ru-RU"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     В </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тот день на пруду Артур был с сестрёнкой Ритой. Местный пруд у поворота – излюбленное место у деревенской детворы. Местные жители здесь часто рыбу ловят, малыши рядом играют. Пруд небольшой, но очень глубокий. Прямо над ним широкая, в полтора метра диаметром труба. С неё-то и упала в воду четырехлетняя Лиза.</a:t>
            </a:r>
            <a:b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ru-RU" sz="2200" dirty="0"/>
              <a:t>0</a:t>
            </a:r>
            <a:br>
              <a:rPr lang="ru-RU" sz="2200" dirty="0"/>
            </a:br>
            <a:r>
              <a:rPr lang="ru-RU" sz="1400" dirty="0"/>
              <a:t/>
            </a:r>
            <a:br>
              <a:rPr lang="ru-RU" sz="1400" dirty="0"/>
            </a:b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136" y="2060848"/>
            <a:ext cx="419485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27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3068960"/>
            <a:ext cx="4320480" cy="3600400"/>
          </a:xfrm>
        </p:spPr>
        <p:txBody>
          <a:bodyPr>
            <a:normAutofit/>
          </a:bodyPr>
          <a:lstStyle/>
          <a:p>
            <a:r>
              <a:rPr lang="ru-RU" sz="2000" b="1" dirty="0" smtClean="0">
                <a:latin typeface="Arial" panose="020B0604020202020204" pitchFamily="34" charset="0"/>
                <a:cs typeface="Arial" panose="020B0604020202020204" pitchFamily="34" charset="0"/>
              </a:rPr>
              <a:t>     </a:t>
            </a:r>
            <a:r>
              <a:rPr lang="ru-RU" sz="2000" b="1" dirty="0" smtClean="0">
                <a:solidFill>
                  <a:schemeClr val="tx1"/>
                </a:solidFill>
                <a:latin typeface="Arial" panose="020B0604020202020204" pitchFamily="34" charset="0"/>
                <a:cs typeface="Arial" panose="020B0604020202020204" pitchFamily="34" charset="0"/>
              </a:rPr>
              <a:t>Артур </a:t>
            </a:r>
            <a:r>
              <a:rPr lang="ru-RU" sz="2000" b="1" dirty="0">
                <a:solidFill>
                  <a:schemeClr val="tx1"/>
                </a:solidFill>
                <a:latin typeface="Arial" panose="020B0604020202020204" pitchFamily="34" charset="0"/>
                <a:cs typeface="Arial" panose="020B0604020202020204" pitchFamily="34" charset="0"/>
              </a:rPr>
              <a:t>был неподалёку, увидев, как барахтается в воде соседская девочка, не растерялся и сразу бросился её спасать.</a:t>
            </a:r>
          </a:p>
          <a:p>
            <a:r>
              <a:rPr lang="ru-RU" sz="2000" b="1" dirty="0" smtClean="0">
                <a:solidFill>
                  <a:schemeClr val="tx1"/>
                </a:solidFill>
                <a:latin typeface="Arial" panose="020B0604020202020204" pitchFamily="34" charset="0"/>
                <a:cs typeface="Arial" panose="020B0604020202020204" pitchFamily="34" charset="0"/>
              </a:rPr>
              <a:t>     Маленький </a:t>
            </a:r>
            <a:r>
              <a:rPr lang="ru-RU" sz="2000" b="1" dirty="0">
                <a:solidFill>
                  <a:schemeClr val="tx1"/>
                </a:solidFill>
                <a:latin typeface="Arial" panose="020B0604020202020204" pitchFamily="34" charset="0"/>
                <a:cs typeface="Arial" panose="020B0604020202020204" pitchFamily="34" charset="0"/>
              </a:rPr>
              <a:t>герой еще не понимает всей важности своего поступка, — прыгнул за Лизой, вытянул её к берегу и потом отвёл домой к родителям.</a:t>
            </a:r>
          </a:p>
          <a:p>
            <a:endParaRPr lang="ru-RU" dirty="0"/>
          </a:p>
        </p:txBody>
      </p:sp>
      <p:sp>
        <p:nvSpPr>
          <p:cNvPr id="3" name="Заголовок 2"/>
          <p:cNvSpPr>
            <a:spLocks noGrp="1"/>
          </p:cNvSpPr>
          <p:nvPr>
            <p:ph type="title"/>
          </p:nvPr>
        </p:nvSpPr>
        <p:spPr>
          <a:xfrm>
            <a:off x="179512" y="188640"/>
            <a:ext cx="8712968" cy="1252728"/>
          </a:xfrm>
        </p:spPr>
        <p:txBody>
          <a:bodyPr>
            <a:normAutofit/>
          </a:bodyPr>
          <a:lstStyle/>
          <a:p>
            <a:r>
              <a:rPr lang="ru-RU" sz="5400" dirty="0" smtClean="0">
                <a:solidFill>
                  <a:schemeClr val="tx1"/>
                </a:solidFill>
              </a:rPr>
              <a:t>Артур </a:t>
            </a:r>
            <a:r>
              <a:rPr lang="ru-RU" sz="5400" dirty="0" err="1" smtClean="0">
                <a:solidFill>
                  <a:schemeClr val="tx1"/>
                </a:solidFill>
              </a:rPr>
              <a:t>Фаткуллин</a:t>
            </a:r>
            <a:endParaRPr lang="ru-RU" sz="5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137" y="1772816"/>
            <a:ext cx="4194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85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00808"/>
            <a:ext cx="4320480" cy="4896544"/>
          </a:xfrm>
        </p:spPr>
        <p:txBody>
          <a:bodyPr>
            <a:normAutofit/>
          </a:bodyPr>
          <a:lstStyle/>
          <a:p>
            <a:pPr>
              <a:lnSpc>
                <a:spcPct val="115000"/>
              </a:lnSpc>
              <a:spcAft>
                <a:spcPts val="0"/>
              </a:spcAft>
            </a:pPr>
            <a:r>
              <a:rPr lang="ru-RU" sz="2000" b="1" dirty="0" smtClean="0">
                <a:solidFill>
                  <a:srgbClr val="000000"/>
                </a:solidFill>
                <a:latin typeface="Arial" panose="020B0604020202020204" pitchFamily="34" charset="0"/>
                <a:ea typeface="Times New Roman"/>
                <a:cs typeface="Arial" panose="020B0604020202020204" pitchFamily="34" charset="0"/>
              </a:rPr>
              <a:t>10-летний </a:t>
            </a:r>
            <a:r>
              <a:rPr lang="ru-RU" sz="2000" b="1" dirty="0">
                <a:solidFill>
                  <a:srgbClr val="000000"/>
                </a:solidFill>
                <a:latin typeface="Arial" panose="020B0604020202020204" pitchFamily="34" charset="0"/>
                <a:ea typeface="Times New Roman"/>
                <a:cs typeface="Arial" panose="020B0604020202020204" pitchFamily="34" charset="0"/>
              </a:rPr>
              <a:t>Астан </a:t>
            </a:r>
            <a:r>
              <a:rPr lang="ru-RU" sz="2000" b="1" dirty="0" err="1">
                <a:solidFill>
                  <a:srgbClr val="000000"/>
                </a:solidFill>
                <a:latin typeface="Arial" panose="020B0604020202020204" pitchFamily="34" charset="0"/>
                <a:ea typeface="Times New Roman"/>
                <a:cs typeface="Arial" panose="020B0604020202020204" pitchFamily="34" charset="0"/>
              </a:rPr>
              <a:t>Дзодзиев</a:t>
            </a:r>
            <a:r>
              <a:rPr lang="ru-RU" sz="2000" b="1" dirty="0">
                <a:solidFill>
                  <a:srgbClr val="000000"/>
                </a:solidFill>
                <a:latin typeface="Arial" panose="020B0604020202020204" pitchFamily="34" charset="0"/>
                <a:ea typeface="Times New Roman"/>
                <a:cs typeface="Arial" panose="020B0604020202020204" pitchFamily="34" charset="0"/>
              </a:rPr>
              <a:t> вывел из огня младшего брата. Пожар возник из-за неисправной проводки. Когда дом загорелся, дети были одни.</a:t>
            </a:r>
            <a:endParaRPr lang="ru-RU" sz="2000" b="1" dirty="0">
              <a:latin typeface="Arial" panose="020B0604020202020204" pitchFamily="34" charset="0"/>
              <a:ea typeface="Calibri"/>
              <a:cs typeface="Arial" panose="020B0604020202020204" pitchFamily="34" charset="0"/>
            </a:endParaRPr>
          </a:p>
          <a:p>
            <a:pPr>
              <a:lnSpc>
                <a:spcPct val="115000"/>
              </a:lnSpc>
              <a:spcAft>
                <a:spcPts val="0"/>
              </a:spcAft>
            </a:pPr>
            <a:r>
              <a:rPr lang="ru-RU" sz="2000" b="1" dirty="0">
                <a:solidFill>
                  <a:srgbClr val="000000"/>
                </a:solidFill>
                <a:latin typeface="Arial" panose="020B0604020202020204" pitchFamily="34" charset="0"/>
                <a:ea typeface="Times New Roman"/>
                <a:cs typeface="Arial" panose="020B0604020202020204" pitchFamily="34" charset="0"/>
              </a:rPr>
              <a:t>Густой дым мгновенно окутал помещение. Но Астан не запаниковал. Перед тем, как выбежать на улицу, он схватил теплые вещи, чтобы одеть малыша.</a:t>
            </a:r>
            <a:endParaRPr lang="ru-RU" sz="20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457200" y="338328"/>
            <a:ext cx="8229600" cy="1866536"/>
          </a:xfrm>
        </p:spPr>
        <p:txBody>
          <a:bodyPr>
            <a:normAutofit fontScale="90000"/>
          </a:bodyPr>
          <a:lstStyle/>
          <a:p>
            <a:pPr lvl="8" algn="ctr" rtl="0">
              <a:spcBef>
                <a:spcPct val="0"/>
              </a:spcBef>
            </a:pPr>
            <a:r>
              <a:rPr lang="ru-RU" sz="5400" dirty="0">
                <a:solidFill>
                  <a:schemeClr val="tx1"/>
                </a:solidFill>
              </a:rPr>
              <a:t>Астан </a:t>
            </a:r>
            <a:r>
              <a:rPr lang="ru-RU" sz="5400" dirty="0" err="1" smtClean="0">
                <a:solidFill>
                  <a:schemeClr val="tx1"/>
                </a:solidFill>
              </a:rPr>
              <a:t>Дзодзиев</a:t>
            </a:r>
            <a:r>
              <a:rPr lang="ru-RU" sz="5400" dirty="0" smtClean="0">
                <a:solidFill>
                  <a:schemeClr val="tx1"/>
                </a:solidFill>
              </a:rPr>
              <a:t/>
            </a:r>
            <a:br>
              <a:rPr lang="ru-RU" sz="5400" dirty="0" smtClean="0">
                <a:solidFill>
                  <a:schemeClr val="tx1"/>
                </a:solidFill>
              </a:rPr>
            </a:br>
            <a:r>
              <a:rPr lang="ru-RU" sz="5400" dirty="0" smtClean="0">
                <a:solidFill>
                  <a:schemeClr val="tx1"/>
                </a:solidFill>
              </a:rPr>
              <a:t> </a:t>
            </a: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r>
              <a:rPr lang="ru-RU" sz="5400" dirty="0">
                <a:solidFill>
                  <a:schemeClr val="tx1"/>
                </a:solidFill>
              </a:rPr>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757363"/>
            <a:ext cx="4320479" cy="36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9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00808"/>
            <a:ext cx="4320480" cy="4896544"/>
          </a:xfrm>
        </p:spPr>
        <p:txBody>
          <a:bodyPr>
            <a:normAutofit fontScale="55000" lnSpcReduction="20000"/>
          </a:bodyPr>
          <a:lstStyle/>
          <a:p>
            <a:pPr>
              <a:lnSpc>
                <a:spcPct val="115000"/>
              </a:lnSpc>
              <a:spcAft>
                <a:spcPts val="0"/>
              </a:spcAft>
            </a:pPr>
            <a:r>
              <a:rPr lang="ru-RU" sz="2900" b="1" dirty="0">
                <a:solidFill>
                  <a:srgbClr val="000000"/>
                </a:solidFill>
                <a:latin typeface="Arial" panose="020B0604020202020204" pitchFamily="34" charset="0"/>
                <a:ea typeface="Times New Roman"/>
                <a:cs typeface="Arial" panose="020B0604020202020204" pitchFamily="34" charset="0"/>
              </a:rPr>
              <a:t>"</a:t>
            </a:r>
            <a:r>
              <a:rPr lang="ru-RU" sz="3200" b="1" dirty="0">
                <a:solidFill>
                  <a:srgbClr val="000000"/>
                </a:solidFill>
                <a:latin typeface="Arial" panose="020B0604020202020204" pitchFamily="34" charset="0"/>
                <a:ea typeface="Times New Roman"/>
                <a:cs typeface="Arial" panose="020B0604020202020204" pitchFamily="34" charset="0"/>
              </a:rPr>
              <a:t>Тут уже ничего не было видно. Все было в черном дыму. Я знал, что делать - сразу звонить пожарным, а не прятаться в шкафы или под кровать. Было чуть-чуть страшно", - рассказывает Астан </a:t>
            </a:r>
            <a:r>
              <a:rPr lang="ru-RU" sz="3200" b="1" dirty="0" err="1">
                <a:solidFill>
                  <a:srgbClr val="000000"/>
                </a:solidFill>
                <a:latin typeface="Arial" panose="020B0604020202020204" pitchFamily="34" charset="0"/>
                <a:ea typeface="Times New Roman"/>
                <a:cs typeface="Arial" panose="020B0604020202020204" pitchFamily="34" charset="0"/>
              </a:rPr>
              <a:t>Дзодзиев</a:t>
            </a:r>
            <a:r>
              <a:rPr lang="ru-RU" sz="3200" b="1" dirty="0">
                <a:solidFill>
                  <a:srgbClr val="000000"/>
                </a:solidFill>
                <a:latin typeface="Arial" panose="020B0604020202020204" pitchFamily="34" charset="0"/>
                <a:ea typeface="Times New Roman"/>
                <a:cs typeface="Arial" panose="020B0604020202020204" pitchFamily="34" charset="0"/>
              </a:rPr>
              <a:t>.</a:t>
            </a:r>
            <a:endParaRPr lang="ru-RU" sz="3200" b="1" dirty="0">
              <a:latin typeface="Arial" panose="020B0604020202020204" pitchFamily="34" charset="0"/>
              <a:ea typeface="Calibri"/>
              <a:cs typeface="Arial" panose="020B0604020202020204" pitchFamily="34" charset="0"/>
            </a:endParaRPr>
          </a:p>
          <a:p>
            <a:pPr>
              <a:lnSpc>
                <a:spcPct val="115000"/>
              </a:lnSpc>
              <a:spcAft>
                <a:spcPts val="0"/>
              </a:spcAft>
            </a:pPr>
            <a:r>
              <a:rPr lang="ru-RU" sz="3200" b="1" dirty="0">
                <a:solidFill>
                  <a:srgbClr val="000000"/>
                </a:solidFill>
                <a:latin typeface="Arial" panose="020B0604020202020204" pitchFamily="34" charset="0"/>
                <a:ea typeface="Times New Roman"/>
                <a:cs typeface="Arial" panose="020B0604020202020204" pitchFamily="34" charset="0"/>
              </a:rPr>
              <a:t>Мальчик даже успел забрать из горящего дома ноутбук. В нем не было никаких игр, но за компьютером трудится мама Астана. Сын испугался, что ей придется заново переделывать всю работу.</a:t>
            </a:r>
            <a:br>
              <a:rPr lang="ru-RU" sz="3200" b="1" dirty="0">
                <a:solidFill>
                  <a:srgbClr val="000000"/>
                </a:solidFill>
                <a:latin typeface="Arial" panose="020B0604020202020204" pitchFamily="34" charset="0"/>
                <a:ea typeface="Times New Roman"/>
                <a:cs typeface="Arial" panose="020B0604020202020204" pitchFamily="34" charset="0"/>
              </a:rPr>
            </a:br>
            <a:endParaRPr lang="ru-RU" sz="3200" dirty="0">
              <a:latin typeface="Calibri"/>
              <a:ea typeface="Calibri"/>
              <a:cs typeface="Times New Roman"/>
            </a:endParaRPr>
          </a:p>
          <a:p>
            <a:pPr>
              <a:lnSpc>
                <a:spcPct val="115000"/>
              </a:lnSpc>
              <a:spcAft>
                <a:spcPts val="1000"/>
              </a:spcAft>
            </a:pPr>
            <a:r>
              <a:rPr lang="ru-RU" sz="2000" dirty="0">
                <a:latin typeface="Calibri"/>
                <a:ea typeface="Calibri"/>
                <a:cs typeface="Times New Roman"/>
              </a:rPr>
              <a:t> </a:t>
            </a: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rPr>
              <a:t>Астан </a:t>
            </a:r>
            <a:r>
              <a:rPr lang="ru-RU" sz="5400" dirty="0" err="1">
                <a:solidFill>
                  <a:schemeClr val="tx1"/>
                </a:solidFill>
              </a:rPr>
              <a:t>Дзодзиев</a:t>
            </a:r>
            <a:r>
              <a:rPr lang="ru-RU" sz="5400" dirty="0">
                <a:solidFill>
                  <a:schemeClr val="tx1"/>
                </a:solidFill>
              </a:rPr>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757363"/>
            <a:ext cx="4320479" cy="36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8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2284" y="1898157"/>
            <a:ext cx="4414212" cy="4843211"/>
          </a:xfrm>
        </p:spPr>
        <p:txBody>
          <a:bodyPr>
            <a:normAutofit fontScale="92500" lnSpcReduction="20000"/>
          </a:bodyPr>
          <a:lstStyle/>
          <a:p>
            <a:pPr algn="just">
              <a:spcAft>
                <a:spcPts val="1500"/>
              </a:spcAft>
            </a:pPr>
            <a:r>
              <a:rPr lang="ru-RU" sz="2000" b="1" dirty="0">
                <a:solidFill>
                  <a:srgbClr val="000000"/>
                </a:solidFill>
                <a:latin typeface="Arial" panose="020B0604020202020204" pitchFamily="34" charset="0"/>
                <a:ea typeface="Times New Roman"/>
                <a:cs typeface="Arial" panose="020B0604020202020204" pitchFamily="34" charset="0"/>
              </a:rPr>
              <a:t>Восьмиклассники из </a:t>
            </a:r>
            <a:r>
              <a:rPr lang="ru-RU" sz="2000" b="1" dirty="0" err="1">
                <a:solidFill>
                  <a:srgbClr val="000000"/>
                </a:solidFill>
                <a:latin typeface="Arial" panose="020B0604020202020204" pitchFamily="34" charset="0"/>
                <a:ea typeface="Times New Roman"/>
                <a:cs typeface="Arial" panose="020B0604020202020204" pitchFamily="34" charset="0"/>
              </a:rPr>
              <a:t>Сунтарского</a:t>
            </a:r>
            <a:r>
              <a:rPr lang="ru-RU" sz="2000" b="1" dirty="0">
                <a:solidFill>
                  <a:srgbClr val="000000"/>
                </a:solidFill>
                <a:latin typeface="Arial" panose="020B0604020202020204" pitchFamily="34" charset="0"/>
                <a:ea typeface="Times New Roman"/>
                <a:cs typeface="Arial" panose="020B0604020202020204" pitchFamily="34" charset="0"/>
              </a:rPr>
              <a:t> района Республики Саха (Якутия) Вадим Заболоцкий и Денис Иванов спасли утопающую на реке Вилюй девочку. Отметим, что Вадим спасает жизнь утопающего ребенка во второй раз.</a:t>
            </a:r>
            <a:endParaRPr lang="ru-RU" sz="2000" b="1" dirty="0">
              <a:latin typeface="Arial" panose="020B0604020202020204" pitchFamily="34" charset="0"/>
              <a:ea typeface="Calibri"/>
              <a:cs typeface="Arial" panose="020B0604020202020204" pitchFamily="34" charset="0"/>
            </a:endParaRPr>
          </a:p>
          <a:p>
            <a:pPr algn="just">
              <a:spcAft>
                <a:spcPts val="1500"/>
              </a:spcAft>
            </a:pPr>
            <a:r>
              <a:rPr lang="ru-RU" sz="2000" b="1" dirty="0" smtClean="0">
                <a:solidFill>
                  <a:srgbClr val="000000"/>
                </a:solidFill>
                <a:latin typeface="Arial" panose="020B0604020202020204" pitchFamily="34" charset="0"/>
                <a:ea typeface="Times New Roman"/>
                <a:cs typeface="Arial" panose="020B0604020202020204" pitchFamily="34" charset="0"/>
              </a:rPr>
              <a:t>Я </a:t>
            </a:r>
            <a:r>
              <a:rPr lang="ru-RU" sz="2000" b="1" dirty="0">
                <a:solidFill>
                  <a:srgbClr val="000000"/>
                </a:solidFill>
                <a:latin typeface="Arial" panose="020B0604020202020204" pitchFamily="34" charset="0"/>
                <a:ea typeface="Times New Roman"/>
                <a:cs typeface="Arial" panose="020B0604020202020204" pitchFamily="34" charset="0"/>
              </a:rPr>
              <a:t>сразу нырнул в воду, девочки там не было. Потом поплыл туда, куда ее могло унести течением. Она лежала ничком на самом </a:t>
            </a:r>
            <a:r>
              <a:rPr lang="ru-RU" sz="2000" b="1" dirty="0" smtClean="0">
                <a:solidFill>
                  <a:srgbClr val="000000"/>
                </a:solidFill>
                <a:latin typeface="Arial" panose="020B0604020202020204" pitchFamily="34" charset="0"/>
                <a:ea typeface="Times New Roman"/>
                <a:cs typeface="Arial" panose="020B0604020202020204" pitchFamily="34" charset="0"/>
              </a:rPr>
              <a:t>дне. </a:t>
            </a:r>
            <a:r>
              <a:rPr lang="ru-RU" sz="2000" b="1" dirty="0">
                <a:solidFill>
                  <a:srgbClr val="000000"/>
                </a:solidFill>
                <a:latin typeface="Arial" panose="020B0604020202020204" pitchFamily="34" charset="0"/>
                <a:ea typeface="Times New Roman"/>
                <a:cs typeface="Arial" panose="020B0604020202020204" pitchFamily="34" charset="0"/>
              </a:rPr>
              <a:t>. Мы с другом Денисом вытащили ее, сделали искусственное дыхание и массаж сердца, как учили нас на уроках ОБЖ. </a:t>
            </a:r>
            <a:endParaRPr lang="ru-RU" sz="20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0" y="338328"/>
            <a:ext cx="9144000" cy="1252728"/>
          </a:xfrm>
        </p:spPr>
        <p:txBody>
          <a:bodyPr>
            <a:normAutofit fontScale="90000"/>
          </a:bodyPr>
          <a:lstStyle/>
          <a:p>
            <a:pPr lvl="8" algn="ctr" rtl="0">
              <a:spcBef>
                <a:spcPct val="0"/>
              </a:spcBef>
            </a:pPr>
            <a:r>
              <a:rPr lang="ru-RU" sz="4900" b="1" kern="1800" dirty="0">
                <a:solidFill>
                  <a:schemeClr val="tx1"/>
                </a:solidFill>
                <a:latin typeface="Times New Roman"/>
                <a:ea typeface="Times New Roman"/>
              </a:rPr>
              <a:t>Вадим Заболоцкий и Денис </a:t>
            </a:r>
            <a:r>
              <a:rPr lang="ru-RU" sz="4900" b="1" kern="1800" dirty="0" smtClean="0">
                <a:solidFill>
                  <a:schemeClr val="tx1"/>
                </a:solidFill>
                <a:latin typeface="Times New Roman"/>
                <a:ea typeface="Times New Roman"/>
              </a:rPr>
              <a:t>Иванов</a:t>
            </a:r>
            <a:br>
              <a:rPr lang="ru-RU" sz="4900" b="1" kern="1800" dirty="0" smtClean="0">
                <a:solidFill>
                  <a:schemeClr val="tx1"/>
                </a:solidFill>
                <a:latin typeface="Times New Roman"/>
                <a:ea typeface="Times New Roman"/>
              </a:rPr>
            </a:br>
            <a:r>
              <a:rPr lang="ru-RU" sz="2000" dirty="0" smtClean="0">
                <a:solidFill>
                  <a:schemeClr val="tx1"/>
                </a:solidFill>
              </a:rPr>
              <a:t>награждены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dirty="0">
              <a:solidFill>
                <a:schemeClr val="tx1"/>
              </a:solidFill>
            </a:endParaRPr>
          </a:p>
        </p:txBody>
      </p:sp>
      <p:pic>
        <p:nvPicPr>
          <p:cNvPr id="4" name="Рисунок 3" descr="http://www.spas-extreme.ru/upload/site1/DPknT1sxU8-300x200.jpg"/>
          <p:cNvPicPr/>
          <p:nvPr/>
        </p:nvPicPr>
        <p:blipFill>
          <a:blip r:embed="rId2">
            <a:extLst>
              <a:ext uri="{28A0092B-C50C-407E-A947-70E740481C1C}">
                <a14:useLocalDpi xmlns:a14="http://schemas.microsoft.com/office/drawing/2010/main" val="0"/>
              </a:ext>
            </a:extLst>
          </a:blip>
          <a:srcRect/>
          <a:stretch>
            <a:fillRect/>
          </a:stretch>
        </p:blipFill>
        <p:spPr bwMode="auto">
          <a:xfrm>
            <a:off x="157788" y="1898157"/>
            <a:ext cx="4464496" cy="3528392"/>
          </a:xfrm>
          <a:prstGeom prst="rect">
            <a:avLst/>
          </a:prstGeom>
          <a:noFill/>
          <a:ln>
            <a:noFill/>
          </a:ln>
        </p:spPr>
      </p:pic>
    </p:spTree>
    <p:extLst>
      <p:ext uri="{BB962C8B-B14F-4D97-AF65-F5344CB8AC3E}">
        <p14:creationId xmlns:p14="http://schemas.microsoft.com/office/powerpoint/2010/main" val="355519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2284" y="1898157"/>
            <a:ext cx="4270196" cy="4771203"/>
          </a:xfrm>
        </p:spPr>
        <p:txBody>
          <a:bodyPr>
            <a:noAutofit/>
          </a:bodyPr>
          <a:lstStyle/>
          <a:p>
            <a:r>
              <a:rPr lang="ru-RU" sz="2000" b="1" dirty="0">
                <a:solidFill>
                  <a:srgbClr val="000000"/>
                </a:solidFill>
                <a:latin typeface="Arial" panose="020B0604020202020204" pitchFamily="34" charset="0"/>
                <a:ea typeface="Times New Roman"/>
                <a:cs typeface="Arial" panose="020B0604020202020204" pitchFamily="34" charset="0"/>
              </a:rPr>
              <a:t>В горле у нее что-то заклокотало, и мы переложили ее на бок - вышла вода и мутная жидкость. Потом прибежали взрослые, которые купались вдалеке. К счастью, среди них был врач. Девочку сразу увезли в больницу. Я особо не испугался, когда нырял в воду. Испугался, когда увидел, что ее губы посинели, тело побледнело", - рассказывает Вадим Заболоцкий.</a:t>
            </a:r>
            <a:endParaRPr lang="ru-RU" sz="2000" b="1"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0" y="338328"/>
            <a:ext cx="9144000" cy="1252728"/>
          </a:xfrm>
        </p:spPr>
        <p:txBody>
          <a:bodyPr>
            <a:normAutofit/>
          </a:bodyPr>
          <a:lstStyle/>
          <a:p>
            <a:r>
              <a:rPr lang="ru-RU" b="1" kern="1800" dirty="0">
                <a:solidFill>
                  <a:schemeClr val="tx1"/>
                </a:solidFill>
                <a:latin typeface="Times New Roman"/>
                <a:ea typeface="Times New Roman"/>
              </a:rPr>
              <a:t>Вадим Заболоцкий и Денис Иванов</a:t>
            </a:r>
            <a:endParaRPr lang="ru-RU" dirty="0">
              <a:solidFill>
                <a:schemeClr val="tx1"/>
              </a:solidFill>
            </a:endParaRPr>
          </a:p>
        </p:txBody>
      </p:sp>
      <p:pic>
        <p:nvPicPr>
          <p:cNvPr id="4" name="Рисунок 3" descr="http://www.spas-extreme.ru/upload/site1/DPknT1sxU8-300x200.jpg"/>
          <p:cNvPicPr/>
          <p:nvPr/>
        </p:nvPicPr>
        <p:blipFill>
          <a:blip r:embed="rId2">
            <a:extLst>
              <a:ext uri="{28A0092B-C50C-407E-A947-70E740481C1C}">
                <a14:useLocalDpi xmlns:a14="http://schemas.microsoft.com/office/drawing/2010/main" val="0"/>
              </a:ext>
            </a:extLst>
          </a:blip>
          <a:srcRect/>
          <a:stretch>
            <a:fillRect/>
          </a:stretch>
        </p:blipFill>
        <p:spPr bwMode="auto">
          <a:xfrm>
            <a:off x="157788" y="1898157"/>
            <a:ext cx="4464496" cy="3528392"/>
          </a:xfrm>
          <a:prstGeom prst="rect">
            <a:avLst/>
          </a:prstGeom>
          <a:noFill/>
          <a:ln>
            <a:noFill/>
          </a:ln>
        </p:spPr>
      </p:pic>
    </p:spTree>
    <p:extLst>
      <p:ext uri="{BB962C8B-B14F-4D97-AF65-F5344CB8AC3E}">
        <p14:creationId xmlns:p14="http://schemas.microsoft.com/office/powerpoint/2010/main" val="4153504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554</TotalTime>
  <Words>1363</Words>
  <Application>Microsoft Office PowerPoint</Application>
  <PresentationFormat>Экран (4:3)</PresentationFormat>
  <Paragraphs>74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Волна</vt:lpstr>
      <vt:lpstr>   </vt:lpstr>
      <vt:lpstr>Патриотизм Подвиг Героизм Самоотверженность Честь Долг  </vt:lpstr>
      <vt:lpstr>В Совете Федерации с 2013 года проходит награждение детей России за героические поступки. В этом году эта церемония будет проходить 17 февраля.</vt:lpstr>
      <vt:lpstr>     Четвероклассник Артур Фаткуллин стал в родной деревне Марьевка Куюргазинского района настоящим героем. Он самоотверженно бросился на помощь тонущей четырехлетней Лизе Киреевой.      В тот день на пруду Артур был с сестрёнкой Ритой. Местный пруд у поворота – излюбленное место у деревенской детворы. Местные жители здесь часто рыбу ловят, малыши рядом играют. Пруд небольшой, но очень глубокий. Прямо над ним широкая, в полтора метра диаметром труба. С неё-то и упала в воду четырехлетняя Лиза. 0  </vt:lpstr>
      <vt:lpstr>Артур Фаткуллин</vt:lpstr>
      <vt:lpstr>Астан Дзодзиев  награжден медалью «За мужество в спасении»  </vt:lpstr>
      <vt:lpstr>Астан Дзодзиев </vt:lpstr>
      <vt:lpstr>Вадим Заболоцкий и Денис Иванов награждены медалью «За мужество в спасении» </vt:lpstr>
      <vt:lpstr>Вадим Заболоцкий и Денис Иванов</vt:lpstr>
      <vt:lpstr>Суханова Анастасия награждена медалью «За мужество в спасении» </vt:lpstr>
      <vt:lpstr>Суханова Анастасия</vt:lpstr>
      <vt:lpstr>Наташа Камнева  награждена медалью «За мужество в спасении» </vt:lpstr>
      <vt:lpstr>Наташа Камнева </vt:lpstr>
      <vt:lpstr>Эльдар Хаджимов награжден медалью «За мужество в спасении» </vt:lpstr>
      <vt:lpstr>Пятеро школьников награждены медалью «За мужество в спасении» </vt:lpstr>
      <vt:lpstr>Пятеро школьников</vt:lpstr>
      <vt:lpstr>Пятеро школьников</vt:lpstr>
      <vt:lpstr>Пятеро школьников</vt:lpstr>
      <vt:lpstr>Семен Давыдов награжден медалью «За мужество в спасении»  </vt:lpstr>
      <vt:lpstr>Вадим Диких награжден медалью «За мужество в спасении»   </vt:lpstr>
      <vt:lpstr>Саша Ершова  награждена медалью «За мужество в спасении» </vt:lpstr>
      <vt:lpstr>Саша Ершова </vt:lpstr>
      <vt:lpstr>ДАНИЛ САДЫКОВ </vt:lpstr>
      <vt:lpstr>ДАНИЛ САДЫКОВ </vt:lpstr>
      <vt:lpstr>Женя Табаков </vt:lpstr>
      <vt:lpstr>Женя Табаков </vt:lpstr>
      <vt:lpstr>Женя Табаков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Нура</cp:lastModifiedBy>
  <cp:revision>42</cp:revision>
  <dcterms:created xsi:type="dcterms:W3CDTF">2016-02-06T13:09:42Z</dcterms:created>
  <dcterms:modified xsi:type="dcterms:W3CDTF">2019-10-14T12:08:47Z</dcterms:modified>
</cp:coreProperties>
</file>