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1" r:id="rId2"/>
    <p:sldId id="328" r:id="rId3"/>
    <p:sldId id="374" r:id="rId4"/>
    <p:sldId id="368" r:id="rId5"/>
    <p:sldId id="336" r:id="rId6"/>
    <p:sldId id="337" r:id="rId7"/>
    <p:sldId id="338" r:id="rId8"/>
    <p:sldId id="367" r:id="rId9"/>
    <p:sldId id="369" r:id="rId10"/>
    <p:sldId id="340" r:id="rId11"/>
    <p:sldId id="341" r:id="rId12"/>
    <p:sldId id="342" r:id="rId13"/>
    <p:sldId id="345" r:id="rId14"/>
    <p:sldId id="303" r:id="rId15"/>
    <p:sldId id="304" r:id="rId16"/>
    <p:sldId id="305" r:id="rId17"/>
    <p:sldId id="306" r:id="rId18"/>
    <p:sldId id="311" r:id="rId19"/>
    <p:sldId id="313" r:id="rId20"/>
    <p:sldId id="375" r:id="rId21"/>
    <p:sldId id="348" r:id="rId22"/>
    <p:sldId id="349" r:id="rId23"/>
    <p:sldId id="347" r:id="rId24"/>
    <p:sldId id="350" r:id="rId25"/>
    <p:sldId id="351" r:id="rId26"/>
    <p:sldId id="352" r:id="rId27"/>
    <p:sldId id="353" r:id="rId28"/>
    <p:sldId id="356" r:id="rId29"/>
    <p:sldId id="290" r:id="rId30"/>
    <p:sldId id="357" r:id="rId31"/>
    <p:sldId id="365" r:id="rId32"/>
    <p:sldId id="366" r:id="rId33"/>
    <p:sldId id="358" r:id="rId34"/>
    <p:sldId id="354" r:id="rId35"/>
    <p:sldId id="355" r:id="rId36"/>
    <p:sldId id="359" r:id="rId37"/>
    <p:sldId id="370" r:id="rId38"/>
    <p:sldId id="371" r:id="rId39"/>
    <p:sldId id="326" r:id="rId40"/>
    <p:sldId id="363" r:id="rId41"/>
    <p:sldId id="263" r:id="rId4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0000"/>
    <a:srgbClr val="660066"/>
    <a:srgbClr val="FF0066"/>
    <a:srgbClr val="CC6600"/>
    <a:srgbClr val="FFFF00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38" autoAdjust="0"/>
  </p:normalViewPr>
  <p:slideViewPr>
    <p:cSldViewPr>
      <p:cViewPr>
        <p:scale>
          <a:sx n="45" d="100"/>
          <a:sy n="45" d="100"/>
        </p:scale>
        <p:origin x="-273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43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6F4A74-29A1-48C9-A565-81C0532D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4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855061-FB3E-4FC4-A805-8E2AF2C3D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48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28690-3335-4FCA-A94F-3EA8D937FD6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518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E354-3CC4-47F0-B66F-05F82FB869B4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4485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79250-217D-44C5-ADB8-CA5427C19C4D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27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83A51-6619-425E-8689-F107DFA3067F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944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94CF-5BF1-40B1-8A7C-498A1B7A4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F5A4-D5A0-49DF-852D-E1A6783CE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F366-A7ED-41D2-B548-C060D16D0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D924-6A63-4C5B-A7F8-E1789D2A0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CFBD-8BB6-4C44-BA74-062BE144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A897-9D46-4BF4-85D1-710D3A3A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3346D-8C3F-4291-B486-A9E19C2C8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6068-BE62-4D79-8C68-66A87D22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5D89-8B1C-4D63-B9D6-5E447088A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AF62-6702-4C4F-96BE-2FE88964C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6199-0B8A-4987-9D2B-40C8150E5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B6BE-FF6A-4C75-9B41-6C87D74A1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3333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FD4038-0F2B-49F4-ABA8-53BC76FCA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okerskill.ru/imginnews3/nov_ll_tre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mtree/task,viewlink/link_id,2130/Itemid,118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rafikus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1"/>
          <p:cNvGrpSpPr>
            <a:grpSpLocks noChangeAspect="1"/>
          </p:cNvGrpSpPr>
          <p:nvPr/>
        </p:nvGrpSpPr>
        <p:grpSpPr bwMode="auto">
          <a:xfrm>
            <a:off x="1857356" y="4572008"/>
            <a:ext cx="2760217" cy="1285884"/>
            <a:chOff x="2283" y="1893"/>
            <a:chExt cx="3282" cy="1510"/>
          </a:xfrm>
        </p:grpSpPr>
        <p:sp>
          <p:nvSpPr>
            <p:cNvPr id="17416" name="AutoShape 12"/>
            <p:cNvSpPr>
              <a:spLocks noChangeAspect="1" noChangeArrowheads="1"/>
            </p:cNvSpPr>
            <p:nvPr/>
          </p:nvSpPr>
          <p:spPr bwMode="auto">
            <a:xfrm>
              <a:off x="2283" y="1893"/>
              <a:ext cx="3282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7" name="Group 13"/>
            <p:cNvGrpSpPr>
              <a:grpSpLocks/>
            </p:cNvGrpSpPr>
            <p:nvPr/>
          </p:nvGrpSpPr>
          <p:grpSpPr bwMode="auto">
            <a:xfrm>
              <a:off x="2283" y="1893"/>
              <a:ext cx="3282" cy="1510"/>
              <a:chOff x="8872" y="9164"/>
              <a:chExt cx="2989" cy="3148"/>
            </a:xfrm>
          </p:grpSpPr>
          <p:sp>
            <p:nvSpPr>
              <p:cNvPr id="17418" name="Freeform 14"/>
              <p:cNvSpPr>
                <a:spLocks/>
              </p:cNvSpPr>
              <p:nvPr/>
            </p:nvSpPr>
            <p:spPr bwMode="auto">
              <a:xfrm>
                <a:off x="10460" y="10372"/>
                <a:ext cx="1057" cy="1813"/>
              </a:xfrm>
              <a:custGeom>
                <a:avLst/>
                <a:gdLst>
                  <a:gd name="T0" fmla="*/ 1057 w 1057"/>
                  <a:gd name="T1" fmla="*/ 425 h 1813"/>
                  <a:gd name="T2" fmla="*/ 1037 w 1057"/>
                  <a:gd name="T3" fmla="*/ 453 h 1813"/>
                  <a:gd name="T4" fmla="*/ 1002 w 1057"/>
                  <a:gd name="T5" fmla="*/ 509 h 1813"/>
                  <a:gd name="T6" fmla="*/ 952 w 1057"/>
                  <a:gd name="T7" fmla="*/ 588 h 1813"/>
                  <a:gd name="T8" fmla="*/ 889 w 1057"/>
                  <a:gd name="T9" fmla="*/ 684 h 1813"/>
                  <a:gd name="T10" fmla="*/ 820 w 1057"/>
                  <a:gd name="T11" fmla="*/ 783 h 1813"/>
                  <a:gd name="T12" fmla="*/ 740 w 1057"/>
                  <a:gd name="T13" fmla="*/ 906 h 1813"/>
                  <a:gd name="T14" fmla="*/ 655 w 1057"/>
                  <a:gd name="T15" fmla="*/ 1026 h 1813"/>
                  <a:gd name="T16" fmla="*/ 572 w 1057"/>
                  <a:gd name="T17" fmla="*/ 1157 h 1813"/>
                  <a:gd name="T18" fmla="*/ 484 w 1057"/>
                  <a:gd name="T19" fmla="*/ 1280 h 1813"/>
                  <a:gd name="T20" fmla="*/ 407 w 1057"/>
                  <a:gd name="T21" fmla="*/ 1395 h 1813"/>
                  <a:gd name="T22" fmla="*/ 333 w 1057"/>
                  <a:gd name="T23" fmla="*/ 1511 h 1813"/>
                  <a:gd name="T24" fmla="*/ 261 w 1057"/>
                  <a:gd name="T25" fmla="*/ 1610 h 1813"/>
                  <a:gd name="T26" fmla="*/ 206 w 1057"/>
                  <a:gd name="T27" fmla="*/ 1694 h 1813"/>
                  <a:gd name="T28" fmla="*/ 162 w 1057"/>
                  <a:gd name="T29" fmla="*/ 1757 h 1813"/>
                  <a:gd name="T30" fmla="*/ 132 w 1057"/>
                  <a:gd name="T31" fmla="*/ 1801 h 1813"/>
                  <a:gd name="T32" fmla="*/ 124 w 1057"/>
                  <a:gd name="T33" fmla="*/ 1813 h 1813"/>
                  <a:gd name="T34" fmla="*/ 99 w 1057"/>
                  <a:gd name="T35" fmla="*/ 1777 h 1813"/>
                  <a:gd name="T36" fmla="*/ 77 w 1057"/>
                  <a:gd name="T37" fmla="*/ 1717 h 1813"/>
                  <a:gd name="T38" fmla="*/ 58 w 1057"/>
                  <a:gd name="T39" fmla="*/ 1642 h 1813"/>
                  <a:gd name="T40" fmla="*/ 36 w 1057"/>
                  <a:gd name="T41" fmla="*/ 1558 h 1813"/>
                  <a:gd name="T42" fmla="*/ 22 w 1057"/>
                  <a:gd name="T43" fmla="*/ 1483 h 1813"/>
                  <a:gd name="T44" fmla="*/ 14 w 1057"/>
                  <a:gd name="T45" fmla="*/ 1415 h 1813"/>
                  <a:gd name="T46" fmla="*/ 3 w 1057"/>
                  <a:gd name="T47" fmla="*/ 1372 h 1813"/>
                  <a:gd name="T48" fmla="*/ 0 w 1057"/>
                  <a:gd name="T49" fmla="*/ 1352 h 1813"/>
                  <a:gd name="T50" fmla="*/ 3 w 1057"/>
                  <a:gd name="T51" fmla="*/ 1352 h 1813"/>
                  <a:gd name="T52" fmla="*/ 5 w 1057"/>
                  <a:gd name="T53" fmla="*/ 1352 h 1813"/>
                  <a:gd name="T54" fmla="*/ 19 w 1057"/>
                  <a:gd name="T55" fmla="*/ 1352 h 1813"/>
                  <a:gd name="T56" fmla="*/ 36 w 1057"/>
                  <a:gd name="T57" fmla="*/ 1340 h 1813"/>
                  <a:gd name="T58" fmla="*/ 52 w 1057"/>
                  <a:gd name="T59" fmla="*/ 1320 h 1813"/>
                  <a:gd name="T60" fmla="*/ 77 w 1057"/>
                  <a:gd name="T61" fmla="*/ 1296 h 1813"/>
                  <a:gd name="T62" fmla="*/ 110 w 1057"/>
                  <a:gd name="T63" fmla="*/ 1260 h 1813"/>
                  <a:gd name="T64" fmla="*/ 135 w 1057"/>
                  <a:gd name="T65" fmla="*/ 1205 h 1813"/>
                  <a:gd name="T66" fmla="*/ 157 w 1057"/>
                  <a:gd name="T67" fmla="*/ 1169 h 1813"/>
                  <a:gd name="T68" fmla="*/ 195 w 1057"/>
                  <a:gd name="T69" fmla="*/ 1117 h 1813"/>
                  <a:gd name="T70" fmla="*/ 236 w 1057"/>
                  <a:gd name="T71" fmla="*/ 1042 h 1813"/>
                  <a:gd name="T72" fmla="*/ 286 w 1057"/>
                  <a:gd name="T73" fmla="*/ 966 h 1813"/>
                  <a:gd name="T74" fmla="*/ 344 w 1057"/>
                  <a:gd name="T75" fmla="*/ 879 h 1813"/>
                  <a:gd name="T76" fmla="*/ 407 w 1057"/>
                  <a:gd name="T77" fmla="*/ 779 h 1813"/>
                  <a:gd name="T78" fmla="*/ 473 w 1057"/>
                  <a:gd name="T79" fmla="*/ 692 h 1813"/>
                  <a:gd name="T80" fmla="*/ 545 w 1057"/>
                  <a:gd name="T81" fmla="*/ 588 h 1813"/>
                  <a:gd name="T82" fmla="*/ 611 w 1057"/>
                  <a:gd name="T83" fmla="*/ 485 h 1813"/>
                  <a:gd name="T84" fmla="*/ 677 w 1057"/>
                  <a:gd name="T85" fmla="*/ 394 h 1813"/>
                  <a:gd name="T86" fmla="*/ 743 w 1057"/>
                  <a:gd name="T87" fmla="*/ 302 h 1813"/>
                  <a:gd name="T88" fmla="*/ 801 w 1057"/>
                  <a:gd name="T89" fmla="*/ 215 h 1813"/>
                  <a:gd name="T90" fmla="*/ 856 w 1057"/>
                  <a:gd name="T91" fmla="*/ 143 h 1813"/>
                  <a:gd name="T92" fmla="*/ 900 w 1057"/>
                  <a:gd name="T93" fmla="*/ 84 h 1813"/>
                  <a:gd name="T94" fmla="*/ 941 w 1057"/>
                  <a:gd name="T95" fmla="*/ 32 h 1813"/>
                  <a:gd name="T96" fmla="*/ 963 w 1057"/>
                  <a:gd name="T97" fmla="*/ 0 h 1813"/>
                  <a:gd name="T98" fmla="*/ 966 w 1057"/>
                  <a:gd name="T99" fmla="*/ 115 h 1813"/>
                  <a:gd name="T100" fmla="*/ 985 w 1057"/>
                  <a:gd name="T101" fmla="*/ 251 h 1813"/>
                  <a:gd name="T102" fmla="*/ 1013 w 1057"/>
                  <a:gd name="T103" fmla="*/ 370 h 1813"/>
                  <a:gd name="T104" fmla="*/ 1057 w 1057"/>
                  <a:gd name="T105" fmla="*/ 425 h 18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57"/>
                  <a:gd name="T160" fmla="*/ 0 h 1813"/>
                  <a:gd name="T161" fmla="*/ 1057 w 1057"/>
                  <a:gd name="T162" fmla="*/ 1813 h 18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57" h="1813">
                    <a:moveTo>
                      <a:pt x="1057" y="425"/>
                    </a:moveTo>
                    <a:lnTo>
                      <a:pt x="1037" y="453"/>
                    </a:lnTo>
                    <a:lnTo>
                      <a:pt x="1002" y="509"/>
                    </a:lnTo>
                    <a:lnTo>
                      <a:pt x="952" y="588"/>
                    </a:lnTo>
                    <a:lnTo>
                      <a:pt x="889" y="684"/>
                    </a:lnTo>
                    <a:lnTo>
                      <a:pt x="820" y="783"/>
                    </a:lnTo>
                    <a:lnTo>
                      <a:pt x="740" y="906"/>
                    </a:lnTo>
                    <a:lnTo>
                      <a:pt x="655" y="1026"/>
                    </a:lnTo>
                    <a:lnTo>
                      <a:pt x="572" y="1157"/>
                    </a:lnTo>
                    <a:lnTo>
                      <a:pt x="484" y="1280"/>
                    </a:lnTo>
                    <a:lnTo>
                      <a:pt x="407" y="1395"/>
                    </a:lnTo>
                    <a:lnTo>
                      <a:pt x="333" y="1511"/>
                    </a:lnTo>
                    <a:lnTo>
                      <a:pt x="261" y="1610"/>
                    </a:lnTo>
                    <a:lnTo>
                      <a:pt x="206" y="1694"/>
                    </a:lnTo>
                    <a:lnTo>
                      <a:pt x="162" y="1757"/>
                    </a:lnTo>
                    <a:lnTo>
                      <a:pt x="132" y="1801"/>
                    </a:lnTo>
                    <a:lnTo>
                      <a:pt x="124" y="1813"/>
                    </a:lnTo>
                    <a:lnTo>
                      <a:pt x="99" y="1777"/>
                    </a:lnTo>
                    <a:lnTo>
                      <a:pt x="77" y="1717"/>
                    </a:lnTo>
                    <a:lnTo>
                      <a:pt x="58" y="1642"/>
                    </a:lnTo>
                    <a:lnTo>
                      <a:pt x="36" y="1558"/>
                    </a:lnTo>
                    <a:lnTo>
                      <a:pt x="22" y="1483"/>
                    </a:lnTo>
                    <a:lnTo>
                      <a:pt x="14" y="1415"/>
                    </a:lnTo>
                    <a:lnTo>
                      <a:pt x="3" y="1372"/>
                    </a:lnTo>
                    <a:lnTo>
                      <a:pt x="0" y="1352"/>
                    </a:lnTo>
                    <a:lnTo>
                      <a:pt x="3" y="1352"/>
                    </a:lnTo>
                    <a:lnTo>
                      <a:pt x="5" y="1352"/>
                    </a:lnTo>
                    <a:lnTo>
                      <a:pt x="19" y="1352"/>
                    </a:lnTo>
                    <a:lnTo>
                      <a:pt x="36" y="1340"/>
                    </a:lnTo>
                    <a:lnTo>
                      <a:pt x="52" y="1320"/>
                    </a:lnTo>
                    <a:lnTo>
                      <a:pt x="77" y="1296"/>
                    </a:lnTo>
                    <a:lnTo>
                      <a:pt x="110" y="1260"/>
                    </a:lnTo>
                    <a:lnTo>
                      <a:pt x="135" y="1205"/>
                    </a:lnTo>
                    <a:lnTo>
                      <a:pt x="157" y="1169"/>
                    </a:lnTo>
                    <a:lnTo>
                      <a:pt x="195" y="1117"/>
                    </a:lnTo>
                    <a:lnTo>
                      <a:pt x="236" y="1042"/>
                    </a:lnTo>
                    <a:lnTo>
                      <a:pt x="286" y="966"/>
                    </a:lnTo>
                    <a:lnTo>
                      <a:pt x="344" y="879"/>
                    </a:lnTo>
                    <a:lnTo>
                      <a:pt x="407" y="779"/>
                    </a:lnTo>
                    <a:lnTo>
                      <a:pt x="473" y="692"/>
                    </a:lnTo>
                    <a:lnTo>
                      <a:pt x="545" y="588"/>
                    </a:lnTo>
                    <a:lnTo>
                      <a:pt x="611" y="485"/>
                    </a:lnTo>
                    <a:lnTo>
                      <a:pt x="677" y="394"/>
                    </a:lnTo>
                    <a:lnTo>
                      <a:pt x="743" y="302"/>
                    </a:lnTo>
                    <a:lnTo>
                      <a:pt x="801" y="215"/>
                    </a:lnTo>
                    <a:lnTo>
                      <a:pt x="856" y="143"/>
                    </a:lnTo>
                    <a:lnTo>
                      <a:pt x="900" y="84"/>
                    </a:lnTo>
                    <a:lnTo>
                      <a:pt x="941" y="32"/>
                    </a:lnTo>
                    <a:lnTo>
                      <a:pt x="963" y="0"/>
                    </a:lnTo>
                    <a:lnTo>
                      <a:pt x="966" y="115"/>
                    </a:lnTo>
                    <a:lnTo>
                      <a:pt x="985" y="251"/>
                    </a:lnTo>
                    <a:lnTo>
                      <a:pt x="1013" y="370"/>
                    </a:lnTo>
                    <a:lnTo>
                      <a:pt x="1057" y="4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Freeform 15"/>
              <p:cNvSpPr>
                <a:spLocks/>
              </p:cNvSpPr>
              <p:nvPr/>
            </p:nvSpPr>
            <p:spPr bwMode="auto">
              <a:xfrm>
                <a:off x="10460" y="10372"/>
                <a:ext cx="1057" cy="1813"/>
              </a:xfrm>
              <a:custGeom>
                <a:avLst/>
                <a:gdLst>
                  <a:gd name="T0" fmla="*/ 1057 w 1057"/>
                  <a:gd name="T1" fmla="*/ 425 h 1813"/>
                  <a:gd name="T2" fmla="*/ 1057 w 1057"/>
                  <a:gd name="T3" fmla="*/ 425 h 1813"/>
                  <a:gd name="T4" fmla="*/ 1037 w 1057"/>
                  <a:gd name="T5" fmla="*/ 453 h 1813"/>
                  <a:gd name="T6" fmla="*/ 1002 w 1057"/>
                  <a:gd name="T7" fmla="*/ 509 h 1813"/>
                  <a:gd name="T8" fmla="*/ 952 w 1057"/>
                  <a:gd name="T9" fmla="*/ 588 h 1813"/>
                  <a:gd name="T10" fmla="*/ 889 w 1057"/>
                  <a:gd name="T11" fmla="*/ 684 h 1813"/>
                  <a:gd name="T12" fmla="*/ 820 w 1057"/>
                  <a:gd name="T13" fmla="*/ 783 h 1813"/>
                  <a:gd name="T14" fmla="*/ 740 w 1057"/>
                  <a:gd name="T15" fmla="*/ 906 h 1813"/>
                  <a:gd name="T16" fmla="*/ 655 w 1057"/>
                  <a:gd name="T17" fmla="*/ 1026 h 1813"/>
                  <a:gd name="T18" fmla="*/ 572 w 1057"/>
                  <a:gd name="T19" fmla="*/ 1157 h 1813"/>
                  <a:gd name="T20" fmla="*/ 484 w 1057"/>
                  <a:gd name="T21" fmla="*/ 1280 h 1813"/>
                  <a:gd name="T22" fmla="*/ 407 w 1057"/>
                  <a:gd name="T23" fmla="*/ 1395 h 1813"/>
                  <a:gd name="T24" fmla="*/ 333 w 1057"/>
                  <a:gd name="T25" fmla="*/ 1511 h 1813"/>
                  <a:gd name="T26" fmla="*/ 261 w 1057"/>
                  <a:gd name="T27" fmla="*/ 1610 h 1813"/>
                  <a:gd name="T28" fmla="*/ 206 w 1057"/>
                  <a:gd name="T29" fmla="*/ 1694 h 1813"/>
                  <a:gd name="T30" fmla="*/ 162 w 1057"/>
                  <a:gd name="T31" fmla="*/ 1757 h 1813"/>
                  <a:gd name="T32" fmla="*/ 132 w 1057"/>
                  <a:gd name="T33" fmla="*/ 1801 h 1813"/>
                  <a:gd name="T34" fmla="*/ 124 w 1057"/>
                  <a:gd name="T35" fmla="*/ 1813 h 1813"/>
                  <a:gd name="T36" fmla="*/ 124 w 1057"/>
                  <a:gd name="T37" fmla="*/ 1813 h 1813"/>
                  <a:gd name="T38" fmla="*/ 99 w 1057"/>
                  <a:gd name="T39" fmla="*/ 1777 h 1813"/>
                  <a:gd name="T40" fmla="*/ 77 w 1057"/>
                  <a:gd name="T41" fmla="*/ 1717 h 1813"/>
                  <a:gd name="T42" fmla="*/ 58 w 1057"/>
                  <a:gd name="T43" fmla="*/ 1642 h 1813"/>
                  <a:gd name="T44" fmla="*/ 36 w 1057"/>
                  <a:gd name="T45" fmla="*/ 1558 h 1813"/>
                  <a:gd name="T46" fmla="*/ 22 w 1057"/>
                  <a:gd name="T47" fmla="*/ 1483 h 1813"/>
                  <a:gd name="T48" fmla="*/ 14 w 1057"/>
                  <a:gd name="T49" fmla="*/ 1415 h 1813"/>
                  <a:gd name="T50" fmla="*/ 3 w 1057"/>
                  <a:gd name="T51" fmla="*/ 1372 h 1813"/>
                  <a:gd name="T52" fmla="*/ 0 w 1057"/>
                  <a:gd name="T53" fmla="*/ 1352 h 1813"/>
                  <a:gd name="T54" fmla="*/ 0 w 1057"/>
                  <a:gd name="T55" fmla="*/ 1352 h 1813"/>
                  <a:gd name="T56" fmla="*/ 3 w 1057"/>
                  <a:gd name="T57" fmla="*/ 1352 h 1813"/>
                  <a:gd name="T58" fmla="*/ 5 w 1057"/>
                  <a:gd name="T59" fmla="*/ 1352 h 1813"/>
                  <a:gd name="T60" fmla="*/ 19 w 1057"/>
                  <a:gd name="T61" fmla="*/ 1352 h 1813"/>
                  <a:gd name="T62" fmla="*/ 36 w 1057"/>
                  <a:gd name="T63" fmla="*/ 1340 h 1813"/>
                  <a:gd name="T64" fmla="*/ 52 w 1057"/>
                  <a:gd name="T65" fmla="*/ 1320 h 1813"/>
                  <a:gd name="T66" fmla="*/ 77 w 1057"/>
                  <a:gd name="T67" fmla="*/ 1296 h 1813"/>
                  <a:gd name="T68" fmla="*/ 110 w 1057"/>
                  <a:gd name="T69" fmla="*/ 1260 h 1813"/>
                  <a:gd name="T70" fmla="*/ 135 w 1057"/>
                  <a:gd name="T71" fmla="*/ 1205 h 1813"/>
                  <a:gd name="T72" fmla="*/ 135 w 1057"/>
                  <a:gd name="T73" fmla="*/ 1205 h 1813"/>
                  <a:gd name="T74" fmla="*/ 157 w 1057"/>
                  <a:gd name="T75" fmla="*/ 1169 h 1813"/>
                  <a:gd name="T76" fmla="*/ 195 w 1057"/>
                  <a:gd name="T77" fmla="*/ 1117 h 1813"/>
                  <a:gd name="T78" fmla="*/ 236 w 1057"/>
                  <a:gd name="T79" fmla="*/ 1042 h 1813"/>
                  <a:gd name="T80" fmla="*/ 286 w 1057"/>
                  <a:gd name="T81" fmla="*/ 966 h 1813"/>
                  <a:gd name="T82" fmla="*/ 344 w 1057"/>
                  <a:gd name="T83" fmla="*/ 879 h 1813"/>
                  <a:gd name="T84" fmla="*/ 407 w 1057"/>
                  <a:gd name="T85" fmla="*/ 779 h 1813"/>
                  <a:gd name="T86" fmla="*/ 473 w 1057"/>
                  <a:gd name="T87" fmla="*/ 692 h 1813"/>
                  <a:gd name="T88" fmla="*/ 545 w 1057"/>
                  <a:gd name="T89" fmla="*/ 588 h 1813"/>
                  <a:gd name="T90" fmla="*/ 611 w 1057"/>
                  <a:gd name="T91" fmla="*/ 485 h 1813"/>
                  <a:gd name="T92" fmla="*/ 677 w 1057"/>
                  <a:gd name="T93" fmla="*/ 394 h 1813"/>
                  <a:gd name="T94" fmla="*/ 743 w 1057"/>
                  <a:gd name="T95" fmla="*/ 302 h 1813"/>
                  <a:gd name="T96" fmla="*/ 801 w 1057"/>
                  <a:gd name="T97" fmla="*/ 215 h 1813"/>
                  <a:gd name="T98" fmla="*/ 856 w 1057"/>
                  <a:gd name="T99" fmla="*/ 143 h 1813"/>
                  <a:gd name="T100" fmla="*/ 900 w 1057"/>
                  <a:gd name="T101" fmla="*/ 84 h 1813"/>
                  <a:gd name="T102" fmla="*/ 941 w 1057"/>
                  <a:gd name="T103" fmla="*/ 32 h 1813"/>
                  <a:gd name="T104" fmla="*/ 963 w 1057"/>
                  <a:gd name="T105" fmla="*/ 0 h 1813"/>
                  <a:gd name="T106" fmla="*/ 963 w 1057"/>
                  <a:gd name="T107" fmla="*/ 0 h 1813"/>
                  <a:gd name="T108" fmla="*/ 966 w 1057"/>
                  <a:gd name="T109" fmla="*/ 115 h 1813"/>
                  <a:gd name="T110" fmla="*/ 985 w 1057"/>
                  <a:gd name="T111" fmla="*/ 251 h 1813"/>
                  <a:gd name="T112" fmla="*/ 1013 w 1057"/>
                  <a:gd name="T113" fmla="*/ 370 h 1813"/>
                  <a:gd name="T114" fmla="*/ 1057 w 1057"/>
                  <a:gd name="T115" fmla="*/ 425 h 18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57"/>
                  <a:gd name="T175" fmla="*/ 0 h 1813"/>
                  <a:gd name="T176" fmla="*/ 1057 w 1057"/>
                  <a:gd name="T177" fmla="*/ 1813 h 18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57" h="1813">
                    <a:moveTo>
                      <a:pt x="1057" y="425"/>
                    </a:moveTo>
                    <a:lnTo>
                      <a:pt x="1057" y="425"/>
                    </a:lnTo>
                    <a:lnTo>
                      <a:pt x="1037" y="453"/>
                    </a:lnTo>
                    <a:lnTo>
                      <a:pt x="1002" y="509"/>
                    </a:lnTo>
                    <a:lnTo>
                      <a:pt x="952" y="588"/>
                    </a:lnTo>
                    <a:lnTo>
                      <a:pt x="889" y="684"/>
                    </a:lnTo>
                    <a:lnTo>
                      <a:pt x="820" y="783"/>
                    </a:lnTo>
                    <a:lnTo>
                      <a:pt x="740" y="906"/>
                    </a:lnTo>
                    <a:lnTo>
                      <a:pt x="655" y="1026"/>
                    </a:lnTo>
                    <a:lnTo>
                      <a:pt x="572" y="1157"/>
                    </a:lnTo>
                    <a:lnTo>
                      <a:pt x="484" y="1280"/>
                    </a:lnTo>
                    <a:lnTo>
                      <a:pt x="407" y="1395"/>
                    </a:lnTo>
                    <a:lnTo>
                      <a:pt x="333" y="1511"/>
                    </a:lnTo>
                    <a:lnTo>
                      <a:pt x="261" y="1610"/>
                    </a:lnTo>
                    <a:lnTo>
                      <a:pt x="206" y="1694"/>
                    </a:lnTo>
                    <a:lnTo>
                      <a:pt x="162" y="1757"/>
                    </a:lnTo>
                    <a:lnTo>
                      <a:pt x="132" y="1801"/>
                    </a:lnTo>
                    <a:lnTo>
                      <a:pt x="124" y="1813"/>
                    </a:lnTo>
                    <a:lnTo>
                      <a:pt x="99" y="1777"/>
                    </a:lnTo>
                    <a:lnTo>
                      <a:pt x="77" y="1717"/>
                    </a:lnTo>
                    <a:lnTo>
                      <a:pt x="58" y="1642"/>
                    </a:lnTo>
                    <a:lnTo>
                      <a:pt x="36" y="1558"/>
                    </a:lnTo>
                    <a:lnTo>
                      <a:pt x="22" y="1483"/>
                    </a:lnTo>
                    <a:lnTo>
                      <a:pt x="14" y="1415"/>
                    </a:lnTo>
                    <a:lnTo>
                      <a:pt x="3" y="1372"/>
                    </a:lnTo>
                    <a:lnTo>
                      <a:pt x="0" y="1352"/>
                    </a:lnTo>
                    <a:lnTo>
                      <a:pt x="3" y="1352"/>
                    </a:lnTo>
                    <a:lnTo>
                      <a:pt x="5" y="1352"/>
                    </a:lnTo>
                    <a:lnTo>
                      <a:pt x="19" y="1352"/>
                    </a:lnTo>
                    <a:lnTo>
                      <a:pt x="36" y="1340"/>
                    </a:lnTo>
                    <a:lnTo>
                      <a:pt x="52" y="1320"/>
                    </a:lnTo>
                    <a:lnTo>
                      <a:pt x="77" y="1296"/>
                    </a:lnTo>
                    <a:lnTo>
                      <a:pt x="110" y="1260"/>
                    </a:lnTo>
                    <a:lnTo>
                      <a:pt x="135" y="1205"/>
                    </a:lnTo>
                    <a:lnTo>
                      <a:pt x="157" y="1169"/>
                    </a:lnTo>
                    <a:lnTo>
                      <a:pt x="195" y="1117"/>
                    </a:lnTo>
                    <a:lnTo>
                      <a:pt x="236" y="1042"/>
                    </a:lnTo>
                    <a:lnTo>
                      <a:pt x="286" y="966"/>
                    </a:lnTo>
                    <a:lnTo>
                      <a:pt x="344" y="879"/>
                    </a:lnTo>
                    <a:lnTo>
                      <a:pt x="407" y="779"/>
                    </a:lnTo>
                    <a:lnTo>
                      <a:pt x="473" y="692"/>
                    </a:lnTo>
                    <a:lnTo>
                      <a:pt x="545" y="588"/>
                    </a:lnTo>
                    <a:lnTo>
                      <a:pt x="611" y="485"/>
                    </a:lnTo>
                    <a:lnTo>
                      <a:pt x="677" y="394"/>
                    </a:lnTo>
                    <a:lnTo>
                      <a:pt x="743" y="302"/>
                    </a:lnTo>
                    <a:lnTo>
                      <a:pt x="801" y="215"/>
                    </a:lnTo>
                    <a:lnTo>
                      <a:pt x="856" y="143"/>
                    </a:lnTo>
                    <a:lnTo>
                      <a:pt x="900" y="84"/>
                    </a:lnTo>
                    <a:lnTo>
                      <a:pt x="941" y="32"/>
                    </a:lnTo>
                    <a:lnTo>
                      <a:pt x="963" y="0"/>
                    </a:lnTo>
                    <a:lnTo>
                      <a:pt x="966" y="115"/>
                    </a:lnTo>
                    <a:lnTo>
                      <a:pt x="985" y="251"/>
                    </a:lnTo>
                    <a:lnTo>
                      <a:pt x="1013" y="370"/>
                    </a:lnTo>
                    <a:lnTo>
                      <a:pt x="1057" y="4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Freeform 16"/>
              <p:cNvSpPr>
                <a:spLocks/>
              </p:cNvSpPr>
              <p:nvPr/>
            </p:nvSpPr>
            <p:spPr bwMode="auto">
              <a:xfrm>
                <a:off x="8872" y="9502"/>
                <a:ext cx="2694" cy="2810"/>
              </a:xfrm>
              <a:custGeom>
                <a:avLst/>
                <a:gdLst>
                  <a:gd name="T0" fmla="*/ 608 w 2694"/>
                  <a:gd name="T1" fmla="*/ 2098 h 2810"/>
                  <a:gd name="T2" fmla="*/ 501 w 2694"/>
                  <a:gd name="T3" fmla="*/ 1876 h 2810"/>
                  <a:gd name="T4" fmla="*/ 443 w 2694"/>
                  <a:gd name="T5" fmla="*/ 1661 h 2810"/>
                  <a:gd name="T6" fmla="*/ 457 w 2694"/>
                  <a:gd name="T7" fmla="*/ 1498 h 2810"/>
                  <a:gd name="T8" fmla="*/ 209 w 2694"/>
                  <a:gd name="T9" fmla="*/ 1343 h 2810"/>
                  <a:gd name="T10" fmla="*/ 198 w 2694"/>
                  <a:gd name="T11" fmla="*/ 1514 h 2810"/>
                  <a:gd name="T12" fmla="*/ 256 w 2694"/>
                  <a:gd name="T13" fmla="*/ 1733 h 2810"/>
                  <a:gd name="T14" fmla="*/ 363 w 2694"/>
                  <a:gd name="T15" fmla="*/ 1951 h 2810"/>
                  <a:gd name="T16" fmla="*/ 490 w 2694"/>
                  <a:gd name="T17" fmla="*/ 2071 h 2810"/>
                  <a:gd name="T18" fmla="*/ 418 w 2694"/>
                  <a:gd name="T19" fmla="*/ 2027 h 2810"/>
                  <a:gd name="T20" fmla="*/ 363 w 2694"/>
                  <a:gd name="T21" fmla="*/ 1999 h 2810"/>
                  <a:gd name="T22" fmla="*/ 187 w 2694"/>
                  <a:gd name="T23" fmla="*/ 1852 h 2810"/>
                  <a:gd name="T24" fmla="*/ 80 w 2694"/>
                  <a:gd name="T25" fmla="*/ 1629 h 2810"/>
                  <a:gd name="T26" fmla="*/ 25 w 2694"/>
                  <a:gd name="T27" fmla="*/ 1411 h 2810"/>
                  <a:gd name="T28" fmla="*/ 36 w 2694"/>
                  <a:gd name="T29" fmla="*/ 1248 h 2810"/>
                  <a:gd name="T30" fmla="*/ 60 w 2694"/>
                  <a:gd name="T31" fmla="*/ 1216 h 2810"/>
                  <a:gd name="T32" fmla="*/ 77 w 2694"/>
                  <a:gd name="T33" fmla="*/ 1121 h 2810"/>
                  <a:gd name="T34" fmla="*/ 154 w 2694"/>
                  <a:gd name="T35" fmla="*/ 977 h 2810"/>
                  <a:gd name="T36" fmla="*/ 305 w 2694"/>
                  <a:gd name="T37" fmla="*/ 747 h 2810"/>
                  <a:gd name="T38" fmla="*/ 542 w 2694"/>
                  <a:gd name="T39" fmla="*/ 413 h 2810"/>
                  <a:gd name="T40" fmla="*/ 779 w 2694"/>
                  <a:gd name="T41" fmla="*/ 63 h 2810"/>
                  <a:gd name="T42" fmla="*/ 836 w 2694"/>
                  <a:gd name="T43" fmla="*/ 4 h 2810"/>
                  <a:gd name="T44" fmla="*/ 908 w 2694"/>
                  <a:gd name="T45" fmla="*/ 12 h 2810"/>
                  <a:gd name="T46" fmla="*/ 1032 w 2694"/>
                  <a:gd name="T47" fmla="*/ 71 h 2810"/>
                  <a:gd name="T48" fmla="*/ 1329 w 2694"/>
                  <a:gd name="T49" fmla="*/ 210 h 2810"/>
                  <a:gd name="T50" fmla="*/ 1723 w 2694"/>
                  <a:gd name="T51" fmla="*/ 381 h 2810"/>
                  <a:gd name="T52" fmla="*/ 2116 w 2694"/>
                  <a:gd name="T53" fmla="*/ 556 h 2810"/>
                  <a:gd name="T54" fmla="*/ 2411 w 2694"/>
                  <a:gd name="T55" fmla="*/ 695 h 2810"/>
                  <a:gd name="T56" fmla="*/ 2554 w 2694"/>
                  <a:gd name="T57" fmla="*/ 775 h 2810"/>
                  <a:gd name="T58" fmla="*/ 2551 w 2694"/>
                  <a:gd name="T59" fmla="*/ 870 h 2810"/>
                  <a:gd name="T60" fmla="*/ 2444 w 2694"/>
                  <a:gd name="T61" fmla="*/ 1013 h 2810"/>
                  <a:gd name="T62" fmla="*/ 2265 w 2694"/>
                  <a:gd name="T63" fmla="*/ 1264 h 2810"/>
                  <a:gd name="T64" fmla="*/ 2061 w 2694"/>
                  <a:gd name="T65" fmla="*/ 1562 h 2810"/>
                  <a:gd name="T66" fmla="*/ 1874 w 2694"/>
                  <a:gd name="T67" fmla="*/ 1836 h 2810"/>
                  <a:gd name="T68" fmla="*/ 1745 w 2694"/>
                  <a:gd name="T69" fmla="*/ 2039 h 2810"/>
                  <a:gd name="T70" fmla="*/ 1665 w 2694"/>
                  <a:gd name="T71" fmla="*/ 2166 h 2810"/>
                  <a:gd name="T72" fmla="*/ 1607 w 2694"/>
                  <a:gd name="T73" fmla="*/ 2222 h 2810"/>
                  <a:gd name="T74" fmla="*/ 1588 w 2694"/>
                  <a:gd name="T75" fmla="*/ 2222 h 2810"/>
                  <a:gd name="T76" fmla="*/ 1610 w 2694"/>
                  <a:gd name="T77" fmla="*/ 2353 h 2810"/>
                  <a:gd name="T78" fmla="*/ 1665 w 2694"/>
                  <a:gd name="T79" fmla="*/ 2587 h 2810"/>
                  <a:gd name="T80" fmla="*/ 1720 w 2694"/>
                  <a:gd name="T81" fmla="*/ 2671 h 2810"/>
                  <a:gd name="T82" fmla="*/ 1849 w 2694"/>
                  <a:gd name="T83" fmla="*/ 2480 h 2810"/>
                  <a:gd name="T84" fmla="*/ 2072 w 2694"/>
                  <a:gd name="T85" fmla="*/ 2150 h 2810"/>
                  <a:gd name="T86" fmla="*/ 2328 w 2694"/>
                  <a:gd name="T87" fmla="*/ 1776 h 2810"/>
                  <a:gd name="T88" fmla="*/ 2540 w 2694"/>
                  <a:gd name="T89" fmla="*/ 1458 h 2810"/>
                  <a:gd name="T90" fmla="*/ 2645 w 2694"/>
                  <a:gd name="T91" fmla="*/ 1295 h 2810"/>
                  <a:gd name="T92" fmla="*/ 2683 w 2694"/>
                  <a:gd name="T93" fmla="*/ 1335 h 2810"/>
                  <a:gd name="T94" fmla="*/ 2493 w 2694"/>
                  <a:gd name="T95" fmla="*/ 1625 h 2810"/>
                  <a:gd name="T96" fmla="*/ 2265 w 2694"/>
                  <a:gd name="T97" fmla="*/ 1967 h 2810"/>
                  <a:gd name="T98" fmla="*/ 2069 w 2694"/>
                  <a:gd name="T99" fmla="*/ 2273 h 2810"/>
                  <a:gd name="T100" fmla="*/ 1915 w 2694"/>
                  <a:gd name="T101" fmla="*/ 2520 h 2810"/>
                  <a:gd name="T102" fmla="*/ 1811 w 2694"/>
                  <a:gd name="T103" fmla="*/ 2671 h 2810"/>
                  <a:gd name="T104" fmla="*/ 1778 w 2694"/>
                  <a:gd name="T105" fmla="*/ 2727 h 2810"/>
                  <a:gd name="T106" fmla="*/ 1750 w 2694"/>
                  <a:gd name="T107" fmla="*/ 2798 h 2810"/>
                  <a:gd name="T108" fmla="*/ 1679 w 2694"/>
                  <a:gd name="T109" fmla="*/ 2798 h 2810"/>
                  <a:gd name="T110" fmla="*/ 1607 w 2694"/>
                  <a:gd name="T111" fmla="*/ 2742 h 2810"/>
                  <a:gd name="T112" fmla="*/ 1491 w 2694"/>
                  <a:gd name="T113" fmla="*/ 2667 h 2810"/>
                  <a:gd name="T114" fmla="*/ 1321 w 2694"/>
                  <a:gd name="T115" fmla="*/ 2564 h 2810"/>
                  <a:gd name="T116" fmla="*/ 1120 w 2694"/>
                  <a:gd name="T117" fmla="*/ 2436 h 2810"/>
                  <a:gd name="T118" fmla="*/ 908 w 2694"/>
                  <a:gd name="T119" fmla="*/ 2313 h 2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94"/>
                  <a:gd name="T181" fmla="*/ 0 h 2810"/>
                  <a:gd name="T182" fmla="*/ 2694 w 2694"/>
                  <a:gd name="T183" fmla="*/ 2810 h 28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94" h="2810">
                    <a:moveTo>
                      <a:pt x="768" y="2226"/>
                    </a:moveTo>
                    <a:lnTo>
                      <a:pt x="677" y="2166"/>
                    </a:lnTo>
                    <a:lnTo>
                      <a:pt x="608" y="2098"/>
                    </a:lnTo>
                    <a:lnTo>
                      <a:pt x="561" y="2027"/>
                    </a:lnTo>
                    <a:lnTo>
                      <a:pt x="525" y="1951"/>
                    </a:lnTo>
                    <a:lnTo>
                      <a:pt x="501" y="1876"/>
                    </a:lnTo>
                    <a:lnTo>
                      <a:pt x="481" y="1804"/>
                    </a:lnTo>
                    <a:lnTo>
                      <a:pt x="465" y="1733"/>
                    </a:lnTo>
                    <a:lnTo>
                      <a:pt x="443" y="1661"/>
                    </a:lnTo>
                    <a:lnTo>
                      <a:pt x="421" y="1570"/>
                    </a:lnTo>
                    <a:lnTo>
                      <a:pt x="429" y="1514"/>
                    </a:lnTo>
                    <a:lnTo>
                      <a:pt x="457" y="1498"/>
                    </a:lnTo>
                    <a:lnTo>
                      <a:pt x="492" y="1514"/>
                    </a:lnTo>
                    <a:lnTo>
                      <a:pt x="248" y="1367"/>
                    </a:lnTo>
                    <a:lnTo>
                      <a:pt x="209" y="1343"/>
                    </a:lnTo>
                    <a:lnTo>
                      <a:pt x="184" y="1367"/>
                    </a:lnTo>
                    <a:lnTo>
                      <a:pt x="176" y="1423"/>
                    </a:lnTo>
                    <a:lnTo>
                      <a:pt x="198" y="1514"/>
                    </a:lnTo>
                    <a:lnTo>
                      <a:pt x="217" y="1586"/>
                    </a:lnTo>
                    <a:lnTo>
                      <a:pt x="234" y="1653"/>
                    </a:lnTo>
                    <a:lnTo>
                      <a:pt x="256" y="1733"/>
                    </a:lnTo>
                    <a:lnTo>
                      <a:pt x="281" y="1804"/>
                    </a:lnTo>
                    <a:lnTo>
                      <a:pt x="314" y="1884"/>
                    </a:lnTo>
                    <a:lnTo>
                      <a:pt x="363" y="1951"/>
                    </a:lnTo>
                    <a:lnTo>
                      <a:pt x="429" y="2027"/>
                    </a:lnTo>
                    <a:lnTo>
                      <a:pt x="517" y="2087"/>
                    </a:lnTo>
                    <a:lnTo>
                      <a:pt x="490" y="2071"/>
                    </a:lnTo>
                    <a:lnTo>
                      <a:pt x="465" y="2059"/>
                    </a:lnTo>
                    <a:lnTo>
                      <a:pt x="440" y="2047"/>
                    </a:lnTo>
                    <a:lnTo>
                      <a:pt x="418" y="2027"/>
                    </a:lnTo>
                    <a:lnTo>
                      <a:pt x="399" y="2015"/>
                    </a:lnTo>
                    <a:lnTo>
                      <a:pt x="380" y="2003"/>
                    </a:lnTo>
                    <a:lnTo>
                      <a:pt x="363" y="1999"/>
                    </a:lnTo>
                    <a:lnTo>
                      <a:pt x="347" y="1987"/>
                    </a:lnTo>
                    <a:lnTo>
                      <a:pt x="256" y="1920"/>
                    </a:lnTo>
                    <a:lnTo>
                      <a:pt x="187" y="1852"/>
                    </a:lnTo>
                    <a:lnTo>
                      <a:pt x="137" y="1780"/>
                    </a:lnTo>
                    <a:lnTo>
                      <a:pt x="104" y="1713"/>
                    </a:lnTo>
                    <a:lnTo>
                      <a:pt x="80" y="1629"/>
                    </a:lnTo>
                    <a:lnTo>
                      <a:pt x="60" y="1562"/>
                    </a:lnTo>
                    <a:lnTo>
                      <a:pt x="44" y="1486"/>
                    </a:lnTo>
                    <a:lnTo>
                      <a:pt x="25" y="1411"/>
                    </a:lnTo>
                    <a:lnTo>
                      <a:pt x="0" y="1323"/>
                    </a:lnTo>
                    <a:lnTo>
                      <a:pt x="8" y="1264"/>
                    </a:lnTo>
                    <a:lnTo>
                      <a:pt x="36" y="1248"/>
                    </a:lnTo>
                    <a:lnTo>
                      <a:pt x="74" y="1272"/>
                    </a:lnTo>
                    <a:lnTo>
                      <a:pt x="66" y="1248"/>
                    </a:lnTo>
                    <a:lnTo>
                      <a:pt x="60" y="1216"/>
                    </a:lnTo>
                    <a:lnTo>
                      <a:pt x="60" y="1192"/>
                    </a:lnTo>
                    <a:lnTo>
                      <a:pt x="66" y="1156"/>
                    </a:lnTo>
                    <a:lnTo>
                      <a:pt x="77" y="1121"/>
                    </a:lnTo>
                    <a:lnTo>
                      <a:pt x="93" y="1077"/>
                    </a:lnTo>
                    <a:lnTo>
                      <a:pt x="118" y="1029"/>
                    </a:lnTo>
                    <a:lnTo>
                      <a:pt x="154" y="977"/>
                    </a:lnTo>
                    <a:lnTo>
                      <a:pt x="192" y="914"/>
                    </a:lnTo>
                    <a:lnTo>
                      <a:pt x="242" y="838"/>
                    </a:lnTo>
                    <a:lnTo>
                      <a:pt x="305" y="747"/>
                    </a:lnTo>
                    <a:lnTo>
                      <a:pt x="371" y="648"/>
                    </a:lnTo>
                    <a:lnTo>
                      <a:pt x="451" y="536"/>
                    </a:lnTo>
                    <a:lnTo>
                      <a:pt x="542" y="413"/>
                    </a:lnTo>
                    <a:lnTo>
                      <a:pt x="641" y="262"/>
                    </a:lnTo>
                    <a:lnTo>
                      <a:pt x="754" y="99"/>
                    </a:lnTo>
                    <a:lnTo>
                      <a:pt x="779" y="63"/>
                    </a:lnTo>
                    <a:lnTo>
                      <a:pt x="801" y="31"/>
                    </a:lnTo>
                    <a:lnTo>
                      <a:pt x="823" y="12"/>
                    </a:lnTo>
                    <a:lnTo>
                      <a:pt x="836" y="4"/>
                    </a:lnTo>
                    <a:lnTo>
                      <a:pt x="858" y="0"/>
                    </a:lnTo>
                    <a:lnTo>
                      <a:pt x="881" y="4"/>
                    </a:lnTo>
                    <a:lnTo>
                      <a:pt x="908" y="12"/>
                    </a:lnTo>
                    <a:lnTo>
                      <a:pt x="944" y="27"/>
                    </a:lnTo>
                    <a:lnTo>
                      <a:pt x="977" y="43"/>
                    </a:lnTo>
                    <a:lnTo>
                      <a:pt x="1032" y="71"/>
                    </a:lnTo>
                    <a:lnTo>
                      <a:pt x="1112" y="111"/>
                    </a:lnTo>
                    <a:lnTo>
                      <a:pt x="1214" y="151"/>
                    </a:lnTo>
                    <a:lnTo>
                      <a:pt x="1329" y="210"/>
                    </a:lnTo>
                    <a:lnTo>
                      <a:pt x="1456" y="262"/>
                    </a:lnTo>
                    <a:lnTo>
                      <a:pt x="1588" y="322"/>
                    </a:lnTo>
                    <a:lnTo>
                      <a:pt x="1723" y="381"/>
                    </a:lnTo>
                    <a:lnTo>
                      <a:pt x="1857" y="441"/>
                    </a:lnTo>
                    <a:lnTo>
                      <a:pt x="1992" y="500"/>
                    </a:lnTo>
                    <a:lnTo>
                      <a:pt x="2116" y="556"/>
                    </a:lnTo>
                    <a:lnTo>
                      <a:pt x="2232" y="604"/>
                    </a:lnTo>
                    <a:lnTo>
                      <a:pt x="2331" y="659"/>
                    </a:lnTo>
                    <a:lnTo>
                      <a:pt x="2411" y="695"/>
                    </a:lnTo>
                    <a:lnTo>
                      <a:pt x="2468" y="719"/>
                    </a:lnTo>
                    <a:lnTo>
                      <a:pt x="2501" y="735"/>
                    </a:lnTo>
                    <a:lnTo>
                      <a:pt x="2554" y="775"/>
                    </a:lnTo>
                    <a:lnTo>
                      <a:pt x="2576" y="807"/>
                    </a:lnTo>
                    <a:lnTo>
                      <a:pt x="2567" y="838"/>
                    </a:lnTo>
                    <a:lnTo>
                      <a:pt x="2551" y="870"/>
                    </a:lnTo>
                    <a:lnTo>
                      <a:pt x="2529" y="902"/>
                    </a:lnTo>
                    <a:lnTo>
                      <a:pt x="2488" y="954"/>
                    </a:lnTo>
                    <a:lnTo>
                      <a:pt x="2444" y="1013"/>
                    </a:lnTo>
                    <a:lnTo>
                      <a:pt x="2389" y="1085"/>
                    </a:lnTo>
                    <a:lnTo>
                      <a:pt x="2331" y="1172"/>
                    </a:lnTo>
                    <a:lnTo>
                      <a:pt x="2265" y="1264"/>
                    </a:lnTo>
                    <a:lnTo>
                      <a:pt x="2199" y="1355"/>
                    </a:lnTo>
                    <a:lnTo>
                      <a:pt x="2133" y="1458"/>
                    </a:lnTo>
                    <a:lnTo>
                      <a:pt x="2061" y="1562"/>
                    </a:lnTo>
                    <a:lnTo>
                      <a:pt x="1995" y="1649"/>
                    </a:lnTo>
                    <a:lnTo>
                      <a:pt x="1932" y="1749"/>
                    </a:lnTo>
                    <a:lnTo>
                      <a:pt x="1874" y="1836"/>
                    </a:lnTo>
                    <a:lnTo>
                      <a:pt x="1824" y="1912"/>
                    </a:lnTo>
                    <a:lnTo>
                      <a:pt x="1783" y="1987"/>
                    </a:lnTo>
                    <a:lnTo>
                      <a:pt x="1745" y="2039"/>
                    </a:lnTo>
                    <a:lnTo>
                      <a:pt x="1723" y="2075"/>
                    </a:lnTo>
                    <a:lnTo>
                      <a:pt x="1698" y="2130"/>
                    </a:lnTo>
                    <a:lnTo>
                      <a:pt x="1665" y="2166"/>
                    </a:lnTo>
                    <a:lnTo>
                      <a:pt x="1640" y="2190"/>
                    </a:lnTo>
                    <a:lnTo>
                      <a:pt x="1624" y="2210"/>
                    </a:lnTo>
                    <a:lnTo>
                      <a:pt x="1607" y="2222"/>
                    </a:lnTo>
                    <a:lnTo>
                      <a:pt x="1593" y="2222"/>
                    </a:lnTo>
                    <a:lnTo>
                      <a:pt x="1591" y="2222"/>
                    </a:lnTo>
                    <a:lnTo>
                      <a:pt x="1588" y="2222"/>
                    </a:lnTo>
                    <a:lnTo>
                      <a:pt x="1591" y="2242"/>
                    </a:lnTo>
                    <a:lnTo>
                      <a:pt x="1602" y="2285"/>
                    </a:lnTo>
                    <a:lnTo>
                      <a:pt x="1610" y="2353"/>
                    </a:lnTo>
                    <a:lnTo>
                      <a:pt x="1624" y="2428"/>
                    </a:lnTo>
                    <a:lnTo>
                      <a:pt x="1646" y="2512"/>
                    </a:lnTo>
                    <a:lnTo>
                      <a:pt x="1665" y="2587"/>
                    </a:lnTo>
                    <a:lnTo>
                      <a:pt x="1687" y="2647"/>
                    </a:lnTo>
                    <a:lnTo>
                      <a:pt x="1712" y="2683"/>
                    </a:lnTo>
                    <a:lnTo>
                      <a:pt x="1720" y="2671"/>
                    </a:lnTo>
                    <a:lnTo>
                      <a:pt x="1750" y="2627"/>
                    </a:lnTo>
                    <a:lnTo>
                      <a:pt x="1794" y="2564"/>
                    </a:lnTo>
                    <a:lnTo>
                      <a:pt x="1849" y="2480"/>
                    </a:lnTo>
                    <a:lnTo>
                      <a:pt x="1921" y="2381"/>
                    </a:lnTo>
                    <a:lnTo>
                      <a:pt x="1995" y="2265"/>
                    </a:lnTo>
                    <a:lnTo>
                      <a:pt x="2072" y="2150"/>
                    </a:lnTo>
                    <a:lnTo>
                      <a:pt x="2160" y="2027"/>
                    </a:lnTo>
                    <a:lnTo>
                      <a:pt x="2243" y="1896"/>
                    </a:lnTo>
                    <a:lnTo>
                      <a:pt x="2328" y="1776"/>
                    </a:lnTo>
                    <a:lnTo>
                      <a:pt x="2408" y="1653"/>
                    </a:lnTo>
                    <a:lnTo>
                      <a:pt x="2477" y="1554"/>
                    </a:lnTo>
                    <a:lnTo>
                      <a:pt x="2540" y="1458"/>
                    </a:lnTo>
                    <a:lnTo>
                      <a:pt x="2590" y="1379"/>
                    </a:lnTo>
                    <a:lnTo>
                      <a:pt x="2625" y="1323"/>
                    </a:lnTo>
                    <a:lnTo>
                      <a:pt x="2645" y="1295"/>
                    </a:lnTo>
                    <a:lnTo>
                      <a:pt x="2678" y="1260"/>
                    </a:lnTo>
                    <a:lnTo>
                      <a:pt x="2694" y="1284"/>
                    </a:lnTo>
                    <a:lnTo>
                      <a:pt x="2683" y="1335"/>
                    </a:lnTo>
                    <a:lnTo>
                      <a:pt x="2661" y="1399"/>
                    </a:lnTo>
                    <a:lnTo>
                      <a:pt x="2576" y="1510"/>
                    </a:lnTo>
                    <a:lnTo>
                      <a:pt x="2493" y="1625"/>
                    </a:lnTo>
                    <a:lnTo>
                      <a:pt x="2416" y="1741"/>
                    </a:lnTo>
                    <a:lnTo>
                      <a:pt x="2336" y="1852"/>
                    </a:lnTo>
                    <a:lnTo>
                      <a:pt x="2265" y="1967"/>
                    </a:lnTo>
                    <a:lnTo>
                      <a:pt x="2193" y="2071"/>
                    </a:lnTo>
                    <a:lnTo>
                      <a:pt x="2133" y="2174"/>
                    </a:lnTo>
                    <a:lnTo>
                      <a:pt x="2069" y="2273"/>
                    </a:lnTo>
                    <a:lnTo>
                      <a:pt x="2009" y="2361"/>
                    </a:lnTo>
                    <a:lnTo>
                      <a:pt x="1959" y="2440"/>
                    </a:lnTo>
                    <a:lnTo>
                      <a:pt x="1915" y="2520"/>
                    </a:lnTo>
                    <a:lnTo>
                      <a:pt x="1874" y="2579"/>
                    </a:lnTo>
                    <a:lnTo>
                      <a:pt x="1841" y="2635"/>
                    </a:lnTo>
                    <a:lnTo>
                      <a:pt x="1811" y="2671"/>
                    </a:lnTo>
                    <a:lnTo>
                      <a:pt x="1791" y="2695"/>
                    </a:lnTo>
                    <a:lnTo>
                      <a:pt x="1775" y="2699"/>
                    </a:lnTo>
                    <a:lnTo>
                      <a:pt x="1778" y="2727"/>
                    </a:lnTo>
                    <a:lnTo>
                      <a:pt x="1775" y="2754"/>
                    </a:lnTo>
                    <a:lnTo>
                      <a:pt x="1767" y="2778"/>
                    </a:lnTo>
                    <a:lnTo>
                      <a:pt x="1750" y="2798"/>
                    </a:lnTo>
                    <a:lnTo>
                      <a:pt x="1728" y="2810"/>
                    </a:lnTo>
                    <a:lnTo>
                      <a:pt x="1703" y="2810"/>
                    </a:lnTo>
                    <a:lnTo>
                      <a:pt x="1679" y="2798"/>
                    </a:lnTo>
                    <a:lnTo>
                      <a:pt x="1648" y="2778"/>
                    </a:lnTo>
                    <a:lnTo>
                      <a:pt x="1632" y="2766"/>
                    </a:lnTo>
                    <a:lnTo>
                      <a:pt x="1607" y="2742"/>
                    </a:lnTo>
                    <a:lnTo>
                      <a:pt x="1574" y="2715"/>
                    </a:lnTo>
                    <a:lnTo>
                      <a:pt x="1535" y="2695"/>
                    </a:lnTo>
                    <a:lnTo>
                      <a:pt x="1491" y="2667"/>
                    </a:lnTo>
                    <a:lnTo>
                      <a:pt x="1442" y="2635"/>
                    </a:lnTo>
                    <a:lnTo>
                      <a:pt x="1384" y="2599"/>
                    </a:lnTo>
                    <a:lnTo>
                      <a:pt x="1321" y="2564"/>
                    </a:lnTo>
                    <a:lnTo>
                      <a:pt x="1258" y="2524"/>
                    </a:lnTo>
                    <a:lnTo>
                      <a:pt x="1191" y="2480"/>
                    </a:lnTo>
                    <a:lnTo>
                      <a:pt x="1120" y="2436"/>
                    </a:lnTo>
                    <a:lnTo>
                      <a:pt x="1051" y="2393"/>
                    </a:lnTo>
                    <a:lnTo>
                      <a:pt x="980" y="2353"/>
                    </a:lnTo>
                    <a:lnTo>
                      <a:pt x="908" y="2313"/>
                    </a:lnTo>
                    <a:lnTo>
                      <a:pt x="836" y="2273"/>
                    </a:lnTo>
                    <a:lnTo>
                      <a:pt x="768" y="222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7"/>
              <p:cNvSpPr>
                <a:spLocks/>
              </p:cNvSpPr>
              <p:nvPr/>
            </p:nvSpPr>
            <p:spPr bwMode="auto">
              <a:xfrm>
                <a:off x="8872" y="9502"/>
                <a:ext cx="2694" cy="2810"/>
              </a:xfrm>
              <a:custGeom>
                <a:avLst/>
                <a:gdLst>
                  <a:gd name="T0" fmla="*/ 608 w 2694"/>
                  <a:gd name="T1" fmla="*/ 2098 h 2810"/>
                  <a:gd name="T2" fmla="*/ 481 w 2694"/>
                  <a:gd name="T3" fmla="*/ 1804 h 2810"/>
                  <a:gd name="T4" fmla="*/ 421 w 2694"/>
                  <a:gd name="T5" fmla="*/ 1570 h 2810"/>
                  <a:gd name="T6" fmla="*/ 248 w 2694"/>
                  <a:gd name="T7" fmla="*/ 1367 h 2810"/>
                  <a:gd name="T8" fmla="*/ 176 w 2694"/>
                  <a:gd name="T9" fmla="*/ 1423 h 2810"/>
                  <a:gd name="T10" fmla="*/ 234 w 2694"/>
                  <a:gd name="T11" fmla="*/ 1653 h 2810"/>
                  <a:gd name="T12" fmla="*/ 363 w 2694"/>
                  <a:gd name="T13" fmla="*/ 1951 h 2810"/>
                  <a:gd name="T14" fmla="*/ 490 w 2694"/>
                  <a:gd name="T15" fmla="*/ 2071 h 2810"/>
                  <a:gd name="T16" fmla="*/ 399 w 2694"/>
                  <a:gd name="T17" fmla="*/ 2015 h 2810"/>
                  <a:gd name="T18" fmla="*/ 347 w 2694"/>
                  <a:gd name="T19" fmla="*/ 1987 h 2810"/>
                  <a:gd name="T20" fmla="*/ 104 w 2694"/>
                  <a:gd name="T21" fmla="*/ 1713 h 2810"/>
                  <a:gd name="T22" fmla="*/ 25 w 2694"/>
                  <a:gd name="T23" fmla="*/ 1411 h 2810"/>
                  <a:gd name="T24" fmla="*/ 36 w 2694"/>
                  <a:gd name="T25" fmla="*/ 1248 h 2810"/>
                  <a:gd name="T26" fmla="*/ 60 w 2694"/>
                  <a:gd name="T27" fmla="*/ 1216 h 2810"/>
                  <a:gd name="T28" fmla="*/ 93 w 2694"/>
                  <a:gd name="T29" fmla="*/ 1077 h 2810"/>
                  <a:gd name="T30" fmla="*/ 242 w 2694"/>
                  <a:gd name="T31" fmla="*/ 838 h 2810"/>
                  <a:gd name="T32" fmla="*/ 542 w 2694"/>
                  <a:gd name="T33" fmla="*/ 413 h 2810"/>
                  <a:gd name="T34" fmla="*/ 779 w 2694"/>
                  <a:gd name="T35" fmla="*/ 63 h 2810"/>
                  <a:gd name="T36" fmla="*/ 858 w 2694"/>
                  <a:gd name="T37" fmla="*/ 0 h 2810"/>
                  <a:gd name="T38" fmla="*/ 944 w 2694"/>
                  <a:gd name="T39" fmla="*/ 27 h 2810"/>
                  <a:gd name="T40" fmla="*/ 1214 w 2694"/>
                  <a:gd name="T41" fmla="*/ 151 h 2810"/>
                  <a:gd name="T42" fmla="*/ 1723 w 2694"/>
                  <a:gd name="T43" fmla="*/ 381 h 2810"/>
                  <a:gd name="T44" fmla="*/ 2232 w 2694"/>
                  <a:gd name="T45" fmla="*/ 604 h 2810"/>
                  <a:gd name="T46" fmla="*/ 2501 w 2694"/>
                  <a:gd name="T47" fmla="*/ 735 h 2810"/>
                  <a:gd name="T48" fmla="*/ 2567 w 2694"/>
                  <a:gd name="T49" fmla="*/ 838 h 2810"/>
                  <a:gd name="T50" fmla="*/ 2488 w 2694"/>
                  <a:gd name="T51" fmla="*/ 954 h 2810"/>
                  <a:gd name="T52" fmla="*/ 2265 w 2694"/>
                  <a:gd name="T53" fmla="*/ 1264 h 2810"/>
                  <a:gd name="T54" fmla="*/ 1995 w 2694"/>
                  <a:gd name="T55" fmla="*/ 1649 h 2810"/>
                  <a:gd name="T56" fmla="*/ 1783 w 2694"/>
                  <a:gd name="T57" fmla="*/ 1987 h 2810"/>
                  <a:gd name="T58" fmla="*/ 1698 w 2694"/>
                  <a:gd name="T59" fmla="*/ 2130 h 2810"/>
                  <a:gd name="T60" fmla="*/ 1607 w 2694"/>
                  <a:gd name="T61" fmla="*/ 2222 h 2810"/>
                  <a:gd name="T62" fmla="*/ 1588 w 2694"/>
                  <a:gd name="T63" fmla="*/ 2222 h 2810"/>
                  <a:gd name="T64" fmla="*/ 1624 w 2694"/>
                  <a:gd name="T65" fmla="*/ 2428 h 2810"/>
                  <a:gd name="T66" fmla="*/ 1712 w 2694"/>
                  <a:gd name="T67" fmla="*/ 2683 h 2810"/>
                  <a:gd name="T68" fmla="*/ 1794 w 2694"/>
                  <a:gd name="T69" fmla="*/ 2564 h 2810"/>
                  <a:gd name="T70" fmla="*/ 2072 w 2694"/>
                  <a:gd name="T71" fmla="*/ 2150 h 2810"/>
                  <a:gd name="T72" fmla="*/ 2408 w 2694"/>
                  <a:gd name="T73" fmla="*/ 1653 h 2810"/>
                  <a:gd name="T74" fmla="*/ 2625 w 2694"/>
                  <a:gd name="T75" fmla="*/ 1323 h 2810"/>
                  <a:gd name="T76" fmla="*/ 2694 w 2694"/>
                  <a:gd name="T77" fmla="*/ 1284 h 2810"/>
                  <a:gd name="T78" fmla="*/ 2576 w 2694"/>
                  <a:gd name="T79" fmla="*/ 1510 h 2810"/>
                  <a:gd name="T80" fmla="*/ 2265 w 2694"/>
                  <a:gd name="T81" fmla="*/ 1967 h 2810"/>
                  <a:gd name="T82" fmla="*/ 2009 w 2694"/>
                  <a:gd name="T83" fmla="*/ 2361 h 2810"/>
                  <a:gd name="T84" fmla="*/ 1841 w 2694"/>
                  <a:gd name="T85" fmla="*/ 2635 h 2810"/>
                  <a:gd name="T86" fmla="*/ 1775 w 2694"/>
                  <a:gd name="T87" fmla="*/ 2699 h 2810"/>
                  <a:gd name="T88" fmla="*/ 1750 w 2694"/>
                  <a:gd name="T89" fmla="*/ 2798 h 2810"/>
                  <a:gd name="T90" fmla="*/ 1648 w 2694"/>
                  <a:gd name="T91" fmla="*/ 2778 h 2810"/>
                  <a:gd name="T92" fmla="*/ 1574 w 2694"/>
                  <a:gd name="T93" fmla="*/ 2715 h 2810"/>
                  <a:gd name="T94" fmla="*/ 1384 w 2694"/>
                  <a:gd name="T95" fmla="*/ 2599 h 2810"/>
                  <a:gd name="T96" fmla="*/ 1120 w 2694"/>
                  <a:gd name="T97" fmla="*/ 2436 h 2810"/>
                  <a:gd name="T98" fmla="*/ 836 w 2694"/>
                  <a:gd name="T99" fmla="*/ 2273 h 28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4"/>
                  <a:gd name="T151" fmla="*/ 0 h 2810"/>
                  <a:gd name="T152" fmla="*/ 2694 w 2694"/>
                  <a:gd name="T153" fmla="*/ 2810 h 28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4" h="2810">
                    <a:moveTo>
                      <a:pt x="768" y="2226"/>
                    </a:moveTo>
                    <a:lnTo>
                      <a:pt x="768" y="2226"/>
                    </a:lnTo>
                    <a:lnTo>
                      <a:pt x="677" y="2166"/>
                    </a:lnTo>
                    <a:lnTo>
                      <a:pt x="608" y="2098"/>
                    </a:lnTo>
                    <a:lnTo>
                      <a:pt x="561" y="2027"/>
                    </a:lnTo>
                    <a:lnTo>
                      <a:pt x="525" y="1951"/>
                    </a:lnTo>
                    <a:lnTo>
                      <a:pt x="501" y="1876"/>
                    </a:lnTo>
                    <a:lnTo>
                      <a:pt x="481" y="1804"/>
                    </a:lnTo>
                    <a:lnTo>
                      <a:pt x="465" y="1733"/>
                    </a:lnTo>
                    <a:lnTo>
                      <a:pt x="443" y="1661"/>
                    </a:lnTo>
                    <a:lnTo>
                      <a:pt x="421" y="1570"/>
                    </a:lnTo>
                    <a:lnTo>
                      <a:pt x="429" y="1514"/>
                    </a:lnTo>
                    <a:lnTo>
                      <a:pt x="457" y="1498"/>
                    </a:lnTo>
                    <a:lnTo>
                      <a:pt x="492" y="1514"/>
                    </a:lnTo>
                    <a:lnTo>
                      <a:pt x="248" y="1367"/>
                    </a:lnTo>
                    <a:lnTo>
                      <a:pt x="209" y="1343"/>
                    </a:lnTo>
                    <a:lnTo>
                      <a:pt x="184" y="1367"/>
                    </a:lnTo>
                    <a:lnTo>
                      <a:pt x="176" y="1423"/>
                    </a:lnTo>
                    <a:lnTo>
                      <a:pt x="198" y="1514"/>
                    </a:lnTo>
                    <a:lnTo>
                      <a:pt x="217" y="1586"/>
                    </a:lnTo>
                    <a:lnTo>
                      <a:pt x="234" y="1653"/>
                    </a:lnTo>
                    <a:lnTo>
                      <a:pt x="256" y="1733"/>
                    </a:lnTo>
                    <a:lnTo>
                      <a:pt x="281" y="1804"/>
                    </a:lnTo>
                    <a:lnTo>
                      <a:pt x="314" y="1884"/>
                    </a:lnTo>
                    <a:lnTo>
                      <a:pt x="363" y="1951"/>
                    </a:lnTo>
                    <a:lnTo>
                      <a:pt x="429" y="2027"/>
                    </a:lnTo>
                    <a:lnTo>
                      <a:pt x="517" y="2087"/>
                    </a:lnTo>
                    <a:lnTo>
                      <a:pt x="490" y="2071"/>
                    </a:lnTo>
                    <a:lnTo>
                      <a:pt x="465" y="2059"/>
                    </a:lnTo>
                    <a:lnTo>
                      <a:pt x="440" y="2047"/>
                    </a:lnTo>
                    <a:lnTo>
                      <a:pt x="418" y="2027"/>
                    </a:lnTo>
                    <a:lnTo>
                      <a:pt x="399" y="2015"/>
                    </a:lnTo>
                    <a:lnTo>
                      <a:pt x="380" y="2003"/>
                    </a:lnTo>
                    <a:lnTo>
                      <a:pt x="363" y="1999"/>
                    </a:lnTo>
                    <a:lnTo>
                      <a:pt x="347" y="1987"/>
                    </a:lnTo>
                    <a:lnTo>
                      <a:pt x="256" y="1920"/>
                    </a:lnTo>
                    <a:lnTo>
                      <a:pt x="187" y="1852"/>
                    </a:lnTo>
                    <a:lnTo>
                      <a:pt x="137" y="1780"/>
                    </a:lnTo>
                    <a:lnTo>
                      <a:pt x="104" y="1713"/>
                    </a:lnTo>
                    <a:lnTo>
                      <a:pt x="80" y="1629"/>
                    </a:lnTo>
                    <a:lnTo>
                      <a:pt x="60" y="1562"/>
                    </a:lnTo>
                    <a:lnTo>
                      <a:pt x="44" y="1486"/>
                    </a:lnTo>
                    <a:lnTo>
                      <a:pt x="25" y="1411"/>
                    </a:lnTo>
                    <a:lnTo>
                      <a:pt x="0" y="1323"/>
                    </a:lnTo>
                    <a:lnTo>
                      <a:pt x="8" y="1264"/>
                    </a:lnTo>
                    <a:lnTo>
                      <a:pt x="36" y="1248"/>
                    </a:lnTo>
                    <a:lnTo>
                      <a:pt x="74" y="1272"/>
                    </a:lnTo>
                    <a:lnTo>
                      <a:pt x="66" y="1248"/>
                    </a:lnTo>
                    <a:lnTo>
                      <a:pt x="60" y="1216"/>
                    </a:lnTo>
                    <a:lnTo>
                      <a:pt x="60" y="1192"/>
                    </a:lnTo>
                    <a:lnTo>
                      <a:pt x="66" y="1156"/>
                    </a:lnTo>
                    <a:lnTo>
                      <a:pt x="77" y="1121"/>
                    </a:lnTo>
                    <a:lnTo>
                      <a:pt x="93" y="1077"/>
                    </a:lnTo>
                    <a:lnTo>
                      <a:pt x="118" y="1029"/>
                    </a:lnTo>
                    <a:lnTo>
                      <a:pt x="154" y="977"/>
                    </a:lnTo>
                    <a:lnTo>
                      <a:pt x="192" y="914"/>
                    </a:lnTo>
                    <a:lnTo>
                      <a:pt x="242" y="838"/>
                    </a:lnTo>
                    <a:lnTo>
                      <a:pt x="305" y="747"/>
                    </a:lnTo>
                    <a:lnTo>
                      <a:pt x="371" y="648"/>
                    </a:lnTo>
                    <a:lnTo>
                      <a:pt x="451" y="536"/>
                    </a:lnTo>
                    <a:lnTo>
                      <a:pt x="542" y="413"/>
                    </a:lnTo>
                    <a:lnTo>
                      <a:pt x="641" y="262"/>
                    </a:lnTo>
                    <a:lnTo>
                      <a:pt x="754" y="99"/>
                    </a:lnTo>
                    <a:lnTo>
                      <a:pt x="779" y="63"/>
                    </a:lnTo>
                    <a:lnTo>
                      <a:pt x="801" y="31"/>
                    </a:lnTo>
                    <a:lnTo>
                      <a:pt x="823" y="12"/>
                    </a:lnTo>
                    <a:lnTo>
                      <a:pt x="836" y="4"/>
                    </a:lnTo>
                    <a:lnTo>
                      <a:pt x="858" y="0"/>
                    </a:lnTo>
                    <a:lnTo>
                      <a:pt x="881" y="4"/>
                    </a:lnTo>
                    <a:lnTo>
                      <a:pt x="908" y="12"/>
                    </a:lnTo>
                    <a:lnTo>
                      <a:pt x="944" y="27"/>
                    </a:lnTo>
                    <a:lnTo>
                      <a:pt x="977" y="43"/>
                    </a:lnTo>
                    <a:lnTo>
                      <a:pt x="1032" y="71"/>
                    </a:lnTo>
                    <a:lnTo>
                      <a:pt x="1112" y="111"/>
                    </a:lnTo>
                    <a:lnTo>
                      <a:pt x="1214" y="151"/>
                    </a:lnTo>
                    <a:lnTo>
                      <a:pt x="1329" y="210"/>
                    </a:lnTo>
                    <a:lnTo>
                      <a:pt x="1456" y="262"/>
                    </a:lnTo>
                    <a:lnTo>
                      <a:pt x="1588" y="322"/>
                    </a:lnTo>
                    <a:lnTo>
                      <a:pt x="1723" y="381"/>
                    </a:lnTo>
                    <a:lnTo>
                      <a:pt x="1857" y="441"/>
                    </a:lnTo>
                    <a:lnTo>
                      <a:pt x="1992" y="500"/>
                    </a:lnTo>
                    <a:lnTo>
                      <a:pt x="2116" y="556"/>
                    </a:lnTo>
                    <a:lnTo>
                      <a:pt x="2232" y="604"/>
                    </a:lnTo>
                    <a:lnTo>
                      <a:pt x="2331" y="659"/>
                    </a:lnTo>
                    <a:lnTo>
                      <a:pt x="2411" y="695"/>
                    </a:lnTo>
                    <a:lnTo>
                      <a:pt x="2468" y="719"/>
                    </a:lnTo>
                    <a:lnTo>
                      <a:pt x="2501" y="735"/>
                    </a:lnTo>
                    <a:lnTo>
                      <a:pt x="2554" y="775"/>
                    </a:lnTo>
                    <a:lnTo>
                      <a:pt x="2576" y="807"/>
                    </a:lnTo>
                    <a:lnTo>
                      <a:pt x="2567" y="838"/>
                    </a:lnTo>
                    <a:lnTo>
                      <a:pt x="2551" y="870"/>
                    </a:lnTo>
                    <a:lnTo>
                      <a:pt x="2529" y="902"/>
                    </a:lnTo>
                    <a:lnTo>
                      <a:pt x="2488" y="954"/>
                    </a:lnTo>
                    <a:lnTo>
                      <a:pt x="2444" y="1013"/>
                    </a:lnTo>
                    <a:lnTo>
                      <a:pt x="2389" y="1085"/>
                    </a:lnTo>
                    <a:lnTo>
                      <a:pt x="2331" y="1172"/>
                    </a:lnTo>
                    <a:lnTo>
                      <a:pt x="2265" y="1264"/>
                    </a:lnTo>
                    <a:lnTo>
                      <a:pt x="2199" y="1355"/>
                    </a:lnTo>
                    <a:lnTo>
                      <a:pt x="2133" y="1458"/>
                    </a:lnTo>
                    <a:lnTo>
                      <a:pt x="2061" y="1562"/>
                    </a:lnTo>
                    <a:lnTo>
                      <a:pt x="1995" y="1649"/>
                    </a:lnTo>
                    <a:lnTo>
                      <a:pt x="1932" y="1749"/>
                    </a:lnTo>
                    <a:lnTo>
                      <a:pt x="1874" y="1836"/>
                    </a:lnTo>
                    <a:lnTo>
                      <a:pt x="1824" y="1912"/>
                    </a:lnTo>
                    <a:lnTo>
                      <a:pt x="1783" y="1987"/>
                    </a:lnTo>
                    <a:lnTo>
                      <a:pt x="1745" y="2039"/>
                    </a:lnTo>
                    <a:lnTo>
                      <a:pt x="1723" y="2075"/>
                    </a:lnTo>
                    <a:lnTo>
                      <a:pt x="1698" y="2130"/>
                    </a:lnTo>
                    <a:lnTo>
                      <a:pt x="1665" y="2166"/>
                    </a:lnTo>
                    <a:lnTo>
                      <a:pt x="1640" y="2190"/>
                    </a:lnTo>
                    <a:lnTo>
                      <a:pt x="1624" y="2210"/>
                    </a:lnTo>
                    <a:lnTo>
                      <a:pt x="1607" y="2222"/>
                    </a:lnTo>
                    <a:lnTo>
                      <a:pt x="1593" y="2222"/>
                    </a:lnTo>
                    <a:lnTo>
                      <a:pt x="1591" y="2222"/>
                    </a:lnTo>
                    <a:lnTo>
                      <a:pt x="1588" y="2222"/>
                    </a:lnTo>
                    <a:lnTo>
                      <a:pt x="1591" y="2242"/>
                    </a:lnTo>
                    <a:lnTo>
                      <a:pt x="1602" y="2285"/>
                    </a:lnTo>
                    <a:lnTo>
                      <a:pt x="1610" y="2353"/>
                    </a:lnTo>
                    <a:lnTo>
                      <a:pt x="1624" y="2428"/>
                    </a:lnTo>
                    <a:lnTo>
                      <a:pt x="1646" y="2512"/>
                    </a:lnTo>
                    <a:lnTo>
                      <a:pt x="1665" y="2587"/>
                    </a:lnTo>
                    <a:lnTo>
                      <a:pt x="1687" y="2647"/>
                    </a:lnTo>
                    <a:lnTo>
                      <a:pt x="1712" y="2683"/>
                    </a:lnTo>
                    <a:lnTo>
                      <a:pt x="1720" y="2671"/>
                    </a:lnTo>
                    <a:lnTo>
                      <a:pt x="1750" y="2627"/>
                    </a:lnTo>
                    <a:lnTo>
                      <a:pt x="1794" y="2564"/>
                    </a:lnTo>
                    <a:lnTo>
                      <a:pt x="1849" y="2480"/>
                    </a:lnTo>
                    <a:lnTo>
                      <a:pt x="1921" y="2381"/>
                    </a:lnTo>
                    <a:lnTo>
                      <a:pt x="1995" y="2265"/>
                    </a:lnTo>
                    <a:lnTo>
                      <a:pt x="2072" y="2150"/>
                    </a:lnTo>
                    <a:lnTo>
                      <a:pt x="2160" y="2027"/>
                    </a:lnTo>
                    <a:lnTo>
                      <a:pt x="2243" y="1896"/>
                    </a:lnTo>
                    <a:lnTo>
                      <a:pt x="2328" y="1776"/>
                    </a:lnTo>
                    <a:lnTo>
                      <a:pt x="2408" y="1653"/>
                    </a:lnTo>
                    <a:lnTo>
                      <a:pt x="2477" y="1554"/>
                    </a:lnTo>
                    <a:lnTo>
                      <a:pt x="2540" y="1458"/>
                    </a:lnTo>
                    <a:lnTo>
                      <a:pt x="2590" y="1379"/>
                    </a:lnTo>
                    <a:lnTo>
                      <a:pt x="2625" y="1323"/>
                    </a:lnTo>
                    <a:lnTo>
                      <a:pt x="2645" y="1295"/>
                    </a:lnTo>
                    <a:lnTo>
                      <a:pt x="2678" y="1260"/>
                    </a:lnTo>
                    <a:lnTo>
                      <a:pt x="2694" y="1284"/>
                    </a:lnTo>
                    <a:lnTo>
                      <a:pt x="2683" y="1335"/>
                    </a:lnTo>
                    <a:lnTo>
                      <a:pt x="2661" y="1399"/>
                    </a:lnTo>
                    <a:lnTo>
                      <a:pt x="2576" y="1510"/>
                    </a:lnTo>
                    <a:lnTo>
                      <a:pt x="2493" y="1625"/>
                    </a:lnTo>
                    <a:lnTo>
                      <a:pt x="2416" y="1741"/>
                    </a:lnTo>
                    <a:lnTo>
                      <a:pt x="2336" y="1852"/>
                    </a:lnTo>
                    <a:lnTo>
                      <a:pt x="2265" y="1967"/>
                    </a:lnTo>
                    <a:lnTo>
                      <a:pt x="2193" y="2071"/>
                    </a:lnTo>
                    <a:lnTo>
                      <a:pt x="2133" y="2174"/>
                    </a:lnTo>
                    <a:lnTo>
                      <a:pt x="2069" y="2273"/>
                    </a:lnTo>
                    <a:lnTo>
                      <a:pt x="2009" y="2361"/>
                    </a:lnTo>
                    <a:lnTo>
                      <a:pt x="1959" y="2440"/>
                    </a:lnTo>
                    <a:lnTo>
                      <a:pt x="1915" y="2520"/>
                    </a:lnTo>
                    <a:lnTo>
                      <a:pt x="1874" y="2579"/>
                    </a:lnTo>
                    <a:lnTo>
                      <a:pt x="1841" y="2635"/>
                    </a:lnTo>
                    <a:lnTo>
                      <a:pt x="1811" y="2671"/>
                    </a:lnTo>
                    <a:lnTo>
                      <a:pt x="1791" y="2695"/>
                    </a:lnTo>
                    <a:lnTo>
                      <a:pt x="1775" y="2699"/>
                    </a:lnTo>
                    <a:lnTo>
                      <a:pt x="1778" y="2727"/>
                    </a:lnTo>
                    <a:lnTo>
                      <a:pt x="1775" y="2754"/>
                    </a:lnTo>
                    <a:lnTo>
                      <a:pt x="1767" y="2778"/>
                    </a:lnTo>
                    <a:lnTo>
                      <a:pt x="1750" y="2798"/>
                    </a:lnTo>
                    <a:lnTo>
                      <a:pt x="1728" y="2810"/>
                    </a:lnTo>
                    <a:lnTo>
                      <a:pt x="1703" y="2810"/>
                    </a:lnTo>
                    <a:lnTo>
                      <a:pt x="1679" y="2798"/>
                    </a:lnTo>
                    <a:lnTo>
                      <a:pt x="1648" y="2778"/>
                    </a:lnTo>
                    <a:lnTo>
                      <a:pt x="1632" y="2766"/>
                    </a:lnTo>
                    <a:lnTo>
                      <a:pt x="1607" y="2742"/>
                    </a:lnTo>
                    <a:lnTo>
                      <a:pt x="1574" y="2715"/>
                    </a:lnTo>
                    <a:lnTo>
                      <a:pt x="1535" y="2695"/>
                    </a:lnTo>
                    <a:lnTo>
                      <a:pt x="1491" y="2667"/>
                    </a:lnTo>
                    <a:lnTo>
                      <a:pt x="1442" y="2635"/>
                    </a:lnTo>
                    <a:lnTo>
                      <a:pt x="1384" y="2599"/>
                    </a:lnTo>
                    <a:lnTo>
                      <a:pt x="1321" y="2564"/>
                    </a:lnTo>
                    <a:lnTo>
                      <a:pt x="1258" y="2524"/>
                    </a:lnTo>
                    <a:lnTo>
                      <a:pt x="1191" y="2480"/>
                    </a:lnTo>
                    <a:lnTo>
                      <a:pt x="1120" y="2436"/>
                    </a:lnTo>
                    <a:lnTo>
                      <a:pt x="1051" y="2393"/>
                    </a:lnTo>
                    <a:lnTo>
                      <a:pt x="980" y="2353"/>
                    </a:lnTo>
                    <a:lnTo>
                      <a:pt x="908" y="2313"/>
                    </a:lnTo>
                    <a:lnTo>
                      <a:pt x="836" y="2273"/>
                    </a:lnTo>
                    <a:lnTo>
                      <a:pt x="768" y="22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Line 18"/>
              <p:cNvSpPr>
                <a:spLocks noChangeShapeType="1"/>
              </p:cNvSpPr>
              <p:nvPr/>
            </p:nvSpPr>
            <p:spPr bwMode="auto">
              <a:xfrm>
                <a:off x="8946" y="10774"/>
                <a:ext cx="1500" cy="8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Line 19"/>
              <p:cNvSpPr>
                <a:spLocks noChangeShapeType="1"/>
              </p:cNvSpPr>
              <p:nvPr/>
            </p:nvSpPr>
            <p:spPr bwMode="auto">
              <a:xfrm flipH="1">
                <a:off x="10496" y="10591"/>
                <a:ext cx="943" cy="13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Line 20"/>
              <p:cNvSpPr>
                <a:spLocks noChangeShapeType="1"/>
              </p:cNvSpPr>
              <p:nvPr/>
            </p:nvSpPr>
            <p:spPr bwMode="auto">
              <a:xfrm flipV="1">
                <a:off x="10518" y="10833"/>
                <a:ext cx="806" cy="11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Line 21"/>
              <p:cNvSpPr>
                <a:spLocks noChangeShapeType="1"/>
              </p:cNvSpPr>
              <p:nvPr/>
            </p:nvSpPr>
            <p:spPr bwMode="auto">
              <a:xfrm flipV="1">
                <a:off x="10534" y="11374"/>
                <a:ext cx="473" cy="6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Freeform 22"/>
              <p:cNvSpPr>
                <a:spLocks/>
              </p:cNvSpPr>
              <p:nvPr/>
            </p:nvSpPr>
            <p:spPr bwMode="auto">
              <a:xfrm>
                <a:off x="10864" y="11143"/>
                <a:ext cx="570" cy="712"/>
              </a:xfrm>
              <a:custGeom>
                <a:avLst/>
                <a:gdLst>
                  <a:gd name="T0" fmla="*/ 182 w 570"/>
                  <a:gd name="T1" fmla="*/ 0 h 712"/>
                  <a:gd name="T2" fmla="*/ 0 w 570"/>
                  <a:gd name="T3" fmla="*/ 279 h 712"/>
                  <a:gd name="T4" fmla="*/ 31 w 570"/>
                  <a:gd name="T5" fmla="*/ 291 h 712"/>
                  <a:gd name="T6" fmla="*/ 80 w 570"/>
                  <a:gd name="T7" fmla="*/ 334 h 712"/>
                  <a:gd name="T8" fmla="*/ 141 w 570"/>
                  <a:gd name="T9" fmla="*/ 382 h 712"/>
                  <a:gd name="T10" fmla="*/ 198 w 570"/>
                  <a:gd name="T11" fmla="*/ 442 h 712"/>
                  <a:gd name="T12" fmla="*/ 256 w 570"/>
                  <a:gd name="T13" fmla="*/ 509 h 712"/>
                  <a:gd name="T14" fmla="*/ 306 w 570"/>
                  <a:gd name="T15" fmla="*/ 573 h 712"/>
                  <a:gd name="T16" fmla="*/ 344 w 570"/>
                  <a:gd name="T17" fmla="*/ 648 h 712"/>
                  <a:gd name="T18" fmla="*/ 364 w 570"/>
                  <a:gd name="T19" fmla="*/ 712 h 712"/>
                  <a:gd name="T20" fmla="*/ 377 w 570"/>
                  <a:gd name="T21" fmla="*/ 644 h 712"/>
                  <a:gd name="T22" fmla="*/ 386 w 570"/>
                  <a:gd name="T23" fmla="*/ 537 h 712"/>
                  <a:gd name="T24" fmla="*/ 380 w 570"/>
                  <a:gd name="T25" fmla="*/ 434 h 712"/>
                  <a:gd name="T26" fmla="*/ 364 w 570"/>
                  <a:gd name="T27" fmla="*/ 374 h 712"/>
                  <a:gd name="T28" fmla="*/ 388 w 570"/>
                  <a:gd name="T29" fmla="*/ 374 h 712"/>
                  <a:gd name="T30" fmla="*/ 419 w 570"/>
                  <a:gd name="T31" fmla="*/ 374 h 712"/>
                  <a:gd name="T32" fmla="*/ 449 w 570"/>
                  <a:gd name="T33" fmla="*/ 374 h 712"/>
                  <a:gd name="T34" fmla="*/ 476 w 570"/>
                  <a:gd name="T35" fmla="*/ 382 h 712"/>
                  <a:gd name="T36" fmla="*/ 504 w 570"/>
                  <a:gd name="T37" fmla="*/ 386 h 712"/>
                  <a:gd name="T38" fmla="*/ 537 w 570"/>
                  <a:gd name="T39" fmla="*/ 398 h 712"/>
                  <a:gd name="T40" fmla="*/ 556 w 570"/>
                  <a:gd name="T41" fmla="*/ 418 h 712"/>
                  <a:gd name="T42" fmla="*/ 570 w 570"/>
                  <a:gd name="T43" fmla="*/ 446 h 712"/>
                  <a:gd name="T44" fmla="*/ 556 w 570"/>
                  <a:gd name="T45" fmla="*/ 398 h 712"/>
                  <a:gd name="T46" fmla="*/ 529 w 570"/>
                  <a:gd name="T47" fmla="*/ 338 h 712"/>
                  <a:gd name="T48" fmla="*/ 485 w 570"/>
                  <a:gd name="T49" fmla="*/ 255 h 712"/>
                  <a:gd name="T50" fmla="*/ 435 w 570"/>
                  <a:gd name="T51" fmla="*/ 175 h 712"/>
                  <a:gd name="T52" fmla="*/ 377 w 570"/>
                  <a:gd name="T53" fmla="*/ 108 h 712"/>
                  <a:gd name="T54" fmla="*/ 314 w 570"/>
                  <a:gd name="T55" fmla="*/ 44 h 712"/>
                  <a:gd name="T56" fmla="*/ 248 w 570"/>
                  <a:gd name="T57" fmla="*/ 8 h 712"/>
                  <a:gd name="T58" fmla="*/ 182 w 570"/>
                  <a:gd name="T59" fmla="*/ 0 h 7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0"/>
                  <a:gd name="T91" fmla="*/ 0 h 712"/>
                  <a:gd name="T92" fmla="*/ 570 w 570"/>
                  <a:gd name="T93" fmla="*/ 712 h 7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0" h="712">
                    <a:moveTo>
                      <a:pt x="182" y="0"/>
                    </a:moveTo>
                    <a:lnTo>
                      <a:pt x="0" y="279"/>
                    </a:lnTo>
                    <a:lnTo>
                      <a:pt x="31" y="291"/>
                    </a:lnTo>
                    <a:lnTo>
                      <a:pt x="80" y="334"/>
                    </a:lnTo>
                    <a:lnTo>
                      <a:pt x="141" y="382"/>
                    </a:lnTo>
                    <a:lnTo>
                      <a:pt x="198" y="442"/>
                    </a:lnTo>
                    <a:lnTo>
                      <a:pt x="256" y="509"/>
                    </a:lnTo>
                    <a:lnTo>
                      <a:pt x="306" y="573"/>
                    </a:lnTo>
                    <a:lnTo>
                      <a:pt x="344" y="648"/>
                    </a:lnTo>
                    <a:lnTo>
                      <a:pt x="364" y="712"/>
                    </a:lnTo>
                    <a:lnTo>
                      <a:pt x="377" y="644"/>
                    </a:lnTo>
                    <a:lnTo>
                      <a:pt x="386" y="537"/>
                    </a:lnTo>
                    <a:lnTo>
                      <a:pt x="380" y="434"/>
                    </a:lnTo>
                    <a:lnTo>
                      <a:pt x="364" y="374"/>
                    </a:lnTo>
                    <a:lnTo>
                      <a:pt x="388" y="374"/>
                    </a:lnTo>
                    <a:lnTo>
                      <a:pt x="419" y="374"/>
                    </a:lnTo>
                    <a:lnTo>
                      <a:pt x="449" y="374"/>
                    </a:lnTo>
                    <a:lnTo>
                      <a:pt x="476" y="382"/>
                    </a:lnTo>
                    <a:lnTo>
                      <a:pt x="504" y="386"/>
                    </a:lnTo>
                    <a:lnTo>
                      <a:pt x="537" y="398"/>
                    </a:lnTo>
                    <a:lnTo>
                      <a:pt x="556" y="418"/>
                    </a:lnTo>
                    <a:lnTo>
                      <a:pt x="570" y="446"/>
                    </a:lnTo>
                    <a:lnTo>
                      <a:pt x="556" y="398"/>
                    </a:lnTo>
                    <a:lnTo>
                      <a:pt x="529" y="338"/>
                    </a:lnTo>
                    <a:lnTo>
                      <a:pt x="485" y="255"/>
                    </a:lnTo>
                    <a:lnTo>
                      <a:pt x="435" y="175"/>
                    </a:lnTo>
                    <a:lnTo>
                      <a:pt x="377" y="108"/>
                    </a:lnTo>
                    <a:lnTo>
                      <a:pt x="314" y="44"/>
                    </a:lnTo>
                    <a:lnTo>
                      <a:pt x="248" y="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23"/>
              <p:cNvSpPr>
                <a:spLocks/>
              </p:cNvSpPr>
              <p:nvPr/>
            </p:nvSpPr>
            <p:spPr bwMode="auto">
              <a:xfrm>
                <a:off x="10864" y="11143"/>
                <a:ext cx="570" cy="712"/>
              </a:xfrm>
              <a:custGeom>
                <a:avLst/>
                <a:gdLst>
                  <a:gd name="T0" fmla="*/ 182 w 570"/>
                  <a:gd name="T1" fmla="*/ 0 h 712"/>
                  <a:gd name="T2" fmla="*/ 0 w 570"/>
                  <a:gd name="T3" fmla="*/ 279 h 712"/>
                  <a:gd name="T4" fmla="*/ 31 w 570"/>
                  <a:gd name="T5" fmla="*/ 291 h 712"/>
                  <a:gd name="T6" fmla="*/ 80 w 570"/>
                  <a:gd name="T7" fmla="*/ 334 h 712"/>
                  <a:gd name="T8" fmla="*/ 141 w 570"/>
                  <a:gd name="T9" fmla="*/ 382 h 712"/>
                  <a:gd name="T10" fmla="*/ 198 w 570"/>
                  <a:gd name="T11" fmla="*/ 442 h 712"/>
                  <a:gd name="T12" fmla="*/ 256 w 570"/>
                  <a:gd name="T13" fmla="*/ 509 h 712"/>
                  <a:gd name="T14" fmla="*/ 306 w 570"/>
                  <a:gd name="T15" fmla="*/ 573 h 712"/>
                  <a:gd name="T16" fmla="*/ 344 w 570"/>
                  <a:gd name="T17" fmla="*/ 648 h 712"/>
                  <a:gd name="T18" fmla="*/ 364 w 570"/>
                  <a:gd name="T19" fmla="*/ 712 h 712"/>
                  <a:gd name="T20" fmla="*/ 377 w 570"/>
                  <a:gd name="T21" fmla="*/ 644 h 712"/>
                  <a:gd name="T22" fmla="*/ 386 w 570"/>
                  <a:gd name="T23" fmla="*/ 537 h 712"/>
                  <a:gd name="T24" fmla="*/ 380 w 570"/>
                  <a:gd name="T25" fmla="*/ 434 h 712"/>
                  <a:gd name="T26" fmla="*/ 364 w 570"/>
                  <a:gd name="T27" fmla="*/ 374 h 712"/>
                  <a:gd name="T28" fmla="*/ 388 w 570"/>
                  <a:gd name="T29" fmla="*/ 374 h 712"/>
                  <a:gd name="T30" fmla="*/ 419 w 570"/>
                  <a:gd name="T31" fmla="*/ 374 h 712"/>
                  <a:gd name="T32" fmla="*/ 449 w 570"/>
                  <a:gd name="T33" fmla="*/ 374 h 712"/>
                  <a:gd name="T34" fmla="*/ 476 w 570"/>
                  <a:gd name="T35" fmla="*/ 382 h 712"/>
                  <a:gd name="T36" fmla="*/ 504 w 570"/>
                  <a:gd name="T37" fmla="*/ 386 h 712"/>
                  <a:gd name="T38" fmla="*/ 537 w 570"/>
                  <a:gd name="T39" fmla="*/ 398 h 712"/>
                  <a:gd name="T40" fmla="*/ 556 w 570"/>
                  <a:gd name="T41" fmla="*/ 418 h 712"/>
                  <a:gd name="T42" fmla="*/ 570 w 570"/>
                  <a:gd name="T43" fmla="*/ 446 h 712"/>
                  <a:gd name="T44" fmla="*/ 556 w 570"/>
                  <a:gd name="T45" fmla="*/ 398 h 712"/>
                  <a:gd name="T46" fmla="*/ 529 w 570"/>
                  <a:gd name="T47" fmla="*/ 338 h 712"/>
                  <a:gd name="T48" fmla="*/ 485 w 570"/>
                  <a:gd name="T49" fmla="*/ 255 h 712"/>
                  <a:gd name="T50" fmla="*/ 435 w 570"/>
                  <a:gd name="T51" fmla="*/ 175 h 712"/>
                  <a:gd name="T52" fmla="*/ 377 w 570"/>
                  <a:gd name="T53" fmla="*/ 108 h 712"/>
                  <a:gd name="T54" fmla="*/ 314 w 570"/>
                  <a:gd name="T55" fmla="*/ 44 h 712"/>
                  <a:gd name="T56" fmla="*/ 248 w 570"/>
                  <a:gd name="T57" fmla="*/ 8 h 712"/>
                  <a:gd name="T58" fmla="*/ 182 w 570"/>
                  <a:gd name="T59" fmla="*/ 0 h 7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0"/>
                  <a:gd name="T91" fmla="*/ 0 h 712"/>
                  <a:gd name="T92" fmla="*/ 570 w 570"/>
                  <a:gd name="T93" fmla="*/ 712 h 7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0" h="712">
                    <a:moveTo>
                      <a:pt x="182" y="0"/>
                    </a:moveTo>
                    <a:lnTo>
                      <a:pt x="0" y="279"/>
                    </a:lnTo>
                    <a:lnTo>
                      <a:pt x="31" y="291"/>
                    </a:lnTo>
                    <a:lnTo>
                      <a:pt x="80" y="334"/>
                    </a:lnTo>
                    <a:lnTo>
                      <a:pt x="141" y="382"/>
                    </a:lnTo>
                    <a:lnTo>
                      <a:pt x="198" y="442"/>
                    </a:lnTo>
                    <a:lnTo>
                      <a:pt x="256" y="509"/>
                    </a:lnTo>
                    <a:lnTo>
                      <a:pt x="306" y="573"/>
                    </a:lnTo>
                    <a:lnTo>
                      <a:pt x="344" y="648"/>
                    </a:lnTo>
                    <a:lnTo>
                      <a:pt x="364" y="712"/>
                    </a:lnTo>
                    <a:lnTo>
                      <a:pt x="377" y="644"/>
                    </a:lnTo>
                    <a:lnTo>
                      <a:pt x="386" y="537"/>
                    </a:lnTo>
                    <a:lnTo>
                      <a:pt x="380" y="434"/>
                    </a:lnTo>
                    <a:lnTo>
                      <a:pt x="364" y="374"/>
                    </a:lnTo>
                    <a:lnTo>
                      <a:pt x="388" y="374"/>
                    </a:lnTo>
                    <a:lnTo>
                      <a:pt x="419" y="374"/>
                    </a:lnTo>
                    <a:lnTo>
                      <a:pt x="449" y="374"/>
                    </a:lnTo>
                    <a:lnTo>
                      <a:pt x="476" y="382"/>
                    </a:lnTo>
                    <a:lnTo>
                      <a:pt x="504" y="386"/>
                    </a:lnTo>
                    <a:lnTo>
                      <a:pt x="537" y="398"/>
                    </a:lnTo>
                    <a:lnTo>
                      <a:pt x="556" y="418"/>
                    </a:lnTo>
                    <a:lnTo>
                      <a:pt x="570" y="446"/>
                    </a:lnTo>
                    <a:lnTo>
                      <a:pt x="556" y="398"/>
                    </a:lnTo>
                    <a:lnTo>
                      <a:pt x="529" y="338"/>
                    </a:lnTo>
                    <a:lnTo>
                      <a:pt x="485" y="255"/>
                    </a:lnTo>
                    <a:lnTo>
                      <a:pt x="435" y="175"/>
                    </a:lnTo>
                    <a:lnTo>
                      <a:pt x="377" y="108"/>
                    </a:lnTo>
                    <a:lnTo>
                      <a:pt x="314" y="44"/>
                    </a:lnTo>
                    <a:lnTo>
                      <a:pt x="248" y="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24"/>
              <p:cNvSpPr>
                <a:spLocks/>
              </p:cNvSpPr>
              <p:nvPr/>
            </p:nvSpPr>
            <p:spPr bwMode="auto">
              <a:xfrm>
                <a:off x="10864" y="11143"/>
                <a:ext cx="570" cy="712"/>
              </a:xfrm>
              <a:custGeom>
                <a:avLst/>
                <a:gdLst>
                  <a:gd name="T0" fmla="*/ 182 w 570"/>
                  <a:gd name="T1" fmla="*/ 0 h 712"/>
                  <a:gd name="T2" fmla="*/ 0 w 570"/>
                  <a:gd name="T3" fmla="*/ 279 h 712"/>
                  <a:gd name="T4" fmla="*/ 0 w 570"/>
                  <a:gd name="T5" fmla="*/ 279 h 712"/>
                  <a:gd name="T6" fmla="*/ 31 w 570"/>
                  <a:gd name="T7" fmla="*/ 291 h 712"/>
                  <a:gd name="T8" fmla="*/ 80 w 570"/>
                  <a:gd name="T9" fmla="*/ 334 h 712"/>
                  <a:gd name="T10" fmla="*/ 141 w 570"/>
                  <a:gd name="T11" fmla="*/ 382 h 712"/>
                  <a:gd name="T12" fmla="*/ 198 w 570"/>
                  <a:gd name="T13" fmla="*/ 442 h 712"/>
                  <a:gd name="T14" fmla="*/ 256 w 570"/>
                  <a:gd name="T15" fmla="*/ 509 h 712"/>
                  <a:gd name="T16" fmla="*/ 306 w 570"/>
                  <a:gd name="T17" fmla="*/ 573 h 712"/>
                  <a:gd name="T18" fmla="*/ 344 w 570"/>
                  <a:gd name="T19" fmla="*/ 648 h 712"/>
                  <a:gd name="T20" fmla="*/ 364 w 570"/>
                  <a:gd name="T21" fmla="*/ 712 h 712"/>
                  <a:gd name="T22" fmla="*/ 364 w 570"/>
                  <a:gd name="T23" fmla="*/ 712 h 712"/>
                  <a:gd name="T24" fmla="*/ 377 w 570"/>
                  <a:gd name="T25" fmla="*/ 644 h 712"/>
                  <a:gd name="T26" fmla="*/ 386 w 570"/>
                  <a:gd name="T27" fmla="*/ 537 h 712"/>
                  <a:gd name="T28" fmla="*/ 380 w 570"/>
                  <a:gd name="T29" fmla="*/ 434 h 712"/>
                  <a:gd name="T30" fmla="*/ 364 w 570"/>
                  <a:gd name="T31" fmla="*/ 374 h 712"/>
                  <a:gd name="T32" fmla="*/ 364 w 570"/>
                  <a:gd name="T33" fmla="*/ 374 h 712"/>
                  <a:gd name="T34" fmla="*/ 388 w 570"/>
                  <a:gd name="T35" fmla="*/ 374 h 712"/>
                  <a:gd name="T36" fmla="*/ 419 w 570"/>
                  <a:gd name="T37" fmla="*/ 374 h 712"/>
                  <a:gd name="T38" fmla="*/ 449 w 570"/>
                  <a:gd name="T39" fmla="*/ 374 h 712"/>
                  <a:gd name="T40" fmla="*/ 476 w 570"/>
                  <a:gd name="T41" fmla="*/ 382 h 712"/>
                  <a:gd name="T42" fmla="*/ 504 w 570"/>
                  <a:gd name="T43" fmla="*/ 386 h 712"/>
                  <a:gd name="T44" fmla="*/ 537 w 570"/>
                  <a:gd name="T45" fmla="*/ 398 h 712"/>
                  <a:gd name="T46" fmla="*/ 556 w 570"/>
                  <a:gd name="T47" fmla="*/ 418 h 712"/>
                  <a:gd name="T48" fmla="*/ 570 w 570"/>
                  <a:gd name="T49" fmla="*/ 446 h 712"/>
                  <a:gd name="T50" fmla="*/ 570 w 570"/>
                  <a:gd name="T51" fmla="*/ 446 h 712"/>
                  <a:gd name="T52" fmla="*/ 556 w 570"/>
                  <a:gd name="T53" fmla="*/ 398 h 712"/>
                  <a:gd name="T54" fmla="*/ 529 w 570"/>
                  <a:gd name="T55" fmla="*/ 338 h 712"/>
                  <a:gd name="T56" fmla="*/ 485 w 570"/>
                  <a:gd name="T57" fmla="*/ 255 h 712"/>
                  <a:gd name="T58" fmla="*/ 435 w 570"/>
                  <a:gd name="T59" fmla="*/ 175 h 712"/>
                  <a:gd name="T60" fmla="*/ 377 w 570"/>
                  <a:gd name="T61" fmla="*/ 108 h 712"/>
                  <a:gd name="T62" fmla="*/ 314 w 570"/>
                  <a:gd name="T63" fmla="*/ 44 h 712"/>
                  <a:gd name="T64" fmla="*/ 248 w 570"/>
                  <a:gd name="T65" fmla="*/ 8 h 712"/>
                  <a:gd name="T66" fmla="*/ 182 w 570"/>
                  <a:gd name="T67" fmla="*/ 0 h 7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0"/>
                  <a:gd name="T103" fmla="*/ 0 h 712"/>
                  <a:gd name="T104" fmla="*/ 570 w 570"/>
                  <a:gd name="T105" fmla="*/ 712 h 7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0" h="712">
                    <a:moveTo>
                      <a:pt x="182" y="0"/>
                    </a:moveTo>
                    <a:lnTo>
                      <a:pt x="0" y="279"/>
                    </a:lnTo>
                    <a:lnTo>
                      <a:pt x="31" y="291"/>
                    </a:lnTo>
                    <a:lnTo>
                      <a:pt x="80" y="334"/>
                    </a:lnTo>
                    <a:lnTo>
                      <a:pt x="141" y="382"/>
                    </a:lnTo>
                    <a:lnTo>
                      <a:pt x="198" y="442"/>
                    </a:lnTo>
                    <a:lnTo>
                      <a:pt x="256" y="509"/>
                    </a:lnTo>
                    <a:lnTo>
                      <a:pt x="306" y="573"/>
                    </a:lnTo>
                    <a:lnTo>
                      <a:pt x="344" y="648"/>
                    </a:lnTo>
                    <a:lnTo>
                      <a:pt x="364" y="712"/>
                    </a:lnTo>
                    <a:lnTo>
                      <a:pt x="377" y="644"/>
                    </a:lnTo>
                    <a:lnTo>
                      <a:pt x="386" y="537"/>
                    </a:lnTo>
                    <a:lnTo>
                      <a:pt x="380" y="434"/>
                    </a:lnTo>
                    <a:lnTo>
                      <a:pt x="364" y="374"/>
                    </a:lnTo>
                    <a:lnTo>
                      <a:pt x="388" y="374"/>
                    </a:lnTo>
                    <a:lnTo>
                      <a:pt x="419" y="374"/>
                    </a:lnTo>
                    <a:lnTo>
                      <a:pt x="449" y="374"/>
                    </a:lnTo>
                    <a:lnTo>
                      <a:pt x="476" y="382"/>
                    </a:lnTo>
                    <a:lnTo>
                      <a:pt x="504" y="386"/>
                    </a:lnTo>
                    <a:lnTo>
                      <a:pt x="537" y="398"/>
                    </a:lnTo>
                    <a:lnTo>
                      <a:pt x="556" y="418"/>
                    </a:lnTo>
                    <a:lnTo>
                      <a:pt x="570" y="446"/>
                    </a:lnTo>
                    <a:lnTo>
                      <a:pt x="556" y="398"/>
                    </a:lnTo>
                    <a:lnTo>
                      <a:pt x="529" y="338"/>
                    </a:lnTo>
                    <a:lnTo>
                      <a:pt x="485" y="255"/>
                    </a:lnTo>
                    <a:lnTo>
                      <a:pt x="435" y="175"/>
                    </a:lnTo>
                    <a:lnTo>
                      <a:pt x="377" y="108"/>
                    </a:lnTo>
                    <a:lnTo>
                      <a:pt x="314" y="44"/>
                    </a:lnTo>
                    <a:lnTo>
                      <a:pt x="248" y="8"/>
                    </a:lnTo>
                    <a:lnTo>
                      <a:pt x="182" y="0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25"/>
              <p:cNvSpPr>
                <a:spLocks/>
              </p:cNvSpPr>
              <p:nvPr/>
            </p:nvSpPr>
            <p:spPr bwMode="auto">
              <a:xfrm>
                <a:off x="9048" y="10845"/>
                <a:ext cx="592" cy="883"/>
              </a:xfrm>
              <a:custGeom>
                <a:avLst/>
                <a:gdLst>
                  <a:gd name="T0" fmla="*/ 592 w 592"/>
                  <a:gd name="T1" fmla="*/ 883 h 883"/>
                  <a:gd name="T2" fmla="*/ 501 w 592"/>
                  <a:gd name="T3" fmla="*/ 823 h 883"/>
                  <a:gd name="T4" fmla="*/ 432 w 592"/>
                  <a:gd name="T5" fmla="*/ 755 h 883"/>
                  <a:gd name="T6" fmla="*/ 385 w 592"/>
                  <a:gd name="T7" fmla="*/ 684 h 883"/>
                  <a:gd name="T8" fmla="*/ 349 w 592"/>
                  <a:gd name="T9" fmla="*/ 608 h 883"/>
                  <a:gd name="T10" fmla="*/ 325 w 592"/>
                  <a:gd name="T11" fmla="*/ 533 h 883"/>
                  <a:gd name="T12" fmla="*/ 305 w 592"/>
                  <a:gd name="T13" fmla="*/ 461 h 883"/>
                  <a:gd name="T14" fmla="*/ 289 w 592"/>
                  <a:gd name="T15" fmla="*/ 390 h 883"/>
                  <a:gd name="T16" fmla="*/ 267 w 592"/>
                  <a:gd name="T17" fmla="*/ 318 h 883"/>
                  <a:gd name="T18" fmla="*/ 245 w 592"/>
                  <a:gd name="T19" fmla="*/ 227 h 883"/>
                  <a:gd name="T20" fmla="*/ 253 w 592"/>
                  <a:gd name="T21" fmla="*/ 171 h 883"/>
                  <a:gd name="T22" fmla="*/ 281 w 592"/>
                  <a:gd name="T23" fmla="*/ 155 h 883"/>
                  <a:gd name="T24" fmla="*/ 316 w 592"/>
                  <a:gd name="T25" fmla="*/ 171 h 883"/>
                  <a:gd name="T26" fmla="*/ 72 w 592"/>
                  <a:gd name="T27" fmla="*/ 24 h 883"/>
                  <a:gd name="T28" fmla="*/ 33 w 592"/>
                  <a:gd name="T29" fmla="*/ 0 h 883"/>
                  <a:gd name="T30" fmla="*/ 8 w 592"/>
                  <a:gd name="T31" fmla="*/ 24 h 883"/>
                  <a:gd name="T32" fmla="*/ 0 w 592"/>
                  <a:gd name="T33" fmla="*/ 80 h 883"/>
                  <a:gd name="T34" fmla="*/ 22 w 592"/>
                  <a:gd name="T35" fmla="*/ 171 h 883"/>
                  <a:gd name="T36" fmla="*/ 41 w 592"/>
                  <a:gd name="T37" fmla="*/ 243 h 883"/>
                  <a:gd name="T38" fmla="*/ 58 w 592"/>
                  <a:gd name="T39" fmla="*/ 310 h 883"/>
                  <a:gd name="T40" fmla="*/ 80 w 592"/>
                  <a:gd name="T41" fmla="*/ 390 h 883"/>
                  <a:gd name="T42" fmla="*/ 105 w 592"/>
                  <a:gd name="T43" fmla="*/ 461 h 883"/>
                  <a:gd name="T44" fmla="*/ 138 w 592"/>
                  <a:gd name="T45" fmla="*/ 541 h 883"/>
                  <a:gd name="T46" fmla="*/ 187 w 592"/>
                  <a:gd name="T47" fmla="*/ 608 h 883"/>
                  <a:gd name="T48" fmla="*/ 253 w 592"/>
                  <a:gd name="T49" fmla="*/ 684 h 883"/>
                  <a:gd name="T50" fmla="*/ 341 w 592"/>
                  <a:gd name="T51" fmla="*/ 744 h 883"/>
                  <a:gd name="T52" fmla="*/ 592 w 592"/>
                  <a:gd name="T53" fmla="*/ 883 h 8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2"/>
                  <a:gd name="T82" fmla="*/ 0 h 883"/>
                  <a:gd name="T83" fmla="*/ 592 w 592"/>
                  <a:gd name="T84" fmla="*/ 883 h 8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2" h="883">
                    <a:moveTo>
                      <a:pt x="592" y="883"/>
                    </a:moveTo>
                    <a:lnTo>
                      <a:pt x="501" y="823"/>
                    </a:lnTo>
                    <a:lnTo>
                      <a:pt x="432" y="755"/>
                    </a:lnTo>
                    <a:lnTo>
                      <a:pt x="385" y="684"/>
                    </a:lnTo>
                    <a:lnTo>
                      <a:pt x="349" y="608"/>
                    </a:lnTo>
                    <a:lnTo>
                      <a:pt x="325" y="533"/>
                    </a:lnTo>
                    <a:lnTo>
                      <a:pt x="305" y="461"/>
                    </a:lnTo>
                    <a:lnTo>
                      <a:pt x="289" y="390"/>
                    </a:lnTo>
                    <a:lnTo>
                      <a:pt x="267" y="318"/>
                    </a:lnTo>
                    <a:lnTo>
                      <a:pt x="245" y="227"/>
                    </a:lnTo>
                    <a:lnTo>
                      <a:pt x="253" y="171"/>
                    </a:lnTo>
                    <a:lnTo>
                      <a:pt x="281" y="155"/>
                    </a:lnTo>
                    <a:lnTo>
                      <a:pt x="316" y="171"/>
                    </a:lnTo>
                    <a:lnTo>
                      <a:pt x="72" y="24"/>
                    </a:lnTo>
                    <a:lnTo>
                      <a:pt x="33" y="0"/>
                    </a:lnTo>
                    <a:lnTo>
                      <a:pt x="8" y="24"/>
                    </a:lnTo>
                    <a:lnTo>
                      <a:pt x="0" y="80"/>
                    </a:lnTo>
                    <a:lnTo>
                      <a:pt x="22" y="171"/>
                    </a:lnTo>
                    <a:lnTo>
                      <a:pt x="41" y="243"/>
                    </a:lnTo>
                    <a:lnTo>
                      <a:pt x="58" y="310"/>
                    </a:lnTo>
                    <a:lnTo>
                      <a:pt x="80" y="390"/>
                    </a:lnTo>
                    <a:lnTo>
                      <a:pt x="105" y="461"/>
                    </a:lnTo>
                    <a:lnTo>
                      <a:pt x="138" y="541"/>
                    </a:lnTo>
                    <a:lnTo>
                      <a:pt x="187" y="608"/>
                    </a:lnTo>
                    <a:lnTo>
                      <a:pt x="253" y="684"/>
                    </a:lnTo>
                    <a:lnTo>
                      <a:pt x="341" y="744"/>
                    </a:lnTo>
                    <a:lnTo>
                      <a:pt x="592" y="8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26"/>
              <p:cNvSpPr>
                <a:spLocks/>
              </p:cNvSpPr>
              <p:nvPr/>
            </p:nvSpPr>
            <p:spPr bwMode="auto">
              <a:xfrm>
                <a:off x="9048" y="10845"/>
                <a:ext cx="592" cy="883"/>
              </a:xfrm>
              <a:custGeom>
                <a:avLst/>
                <a:gdLst>
                  <a:gd name="T0" fmla="*/ 592 w 592"/>
                  <a:gd name="T1" fmla="*/ 883 h 883"/>
                  <a:gd name="T2" fmla="*/ 592 w 592"/>
                  <a:gd name="T3" fmla="*/ 883 h 883"/>
                  <a:gd name="T4" fmla="*/ 501 w 592"/>
                  <a:gd name="T5" fmla="*/ 823 h 883"/>
                  <a:gd name="T6" fmla="*/ 432 w 592"/>
                  <a:gd name="T7" fmla="*/ 755 h 883"/>
                  <a:gd name="T8" fmla="*/ 385 w 592"/>
                  <a:gd name="T9" fmla="*/ 684 h 883"/>
                  <a:gd name="T10" fmla="*/ 349 w 592"/>
                  <a:gd name="T11" fmla="*/ 608 h 883"/>
                  <a:gd name="T12" fmla="*/ 325 w 592"/>
                  <a:gd name="T13" fmla="*/ 533 h 883"/>
                  <a:gd name="T14" fmla="*/ 305 w 592"/>
                  <a:gd name="T15" fmla="*/ 461 h 883"/>
                  <a:gd name="T16" fmla="*/ 289 w 592"/>
                  <a:gd name="T17" fmla="*/ 390 h 883"/>
                  <a:gd name="T18" fmla="*/ 267 w 592"/>
                  <a:gd name="T19" fmla="*/ 318 h 883"/>
                  <a:gd name="T20" fmla="*/ 267 w 592"/>
                  <a:gd name="T21" fmla="*/ 318 h 883"/>
                  <a:gd name="T22" fmla="*/ 245 w 592"/>
                  <a:gd name="T23" fmla="*/ 227 h 883"/>
                  <a:gd name="T24" fmla="*/ 253 w 592"/>
                  <a:gd name="T25" fmla="*/ 171 h 883"/>
                  <a:gd name="T26" fmla="*/ 281 w 592"/>
                  <a:gd name="T27" fmla="*/ 155 h 883"/>
                  <a:gd name="T28" fmla="*/ 316 w 592"/>
                  <a:gd name="T29" fmla="*/ 171 h 883"/>
                  <a:gd name="T30" fmla="*/ 72 w 592"/>
                  <a:gd name="T31" fmla="*/ 24 h 883"/>
                  <a:gd name="T32" fmla="*/ 72 w 592"/>
                  <a:gd name="T33" fmla="*/ 24 h 883"/>
                  <a:gd name="T34" fmla="*/ 33 w 592"/>
                  <a:gd name="T35" fmla="*/ 0 h 883"/>
                  <a:gd name="T36" fmla="*/ 8 w 592"/>
                  <a:gd name="T37" fmla="*/ 24 h 883"/>
                  <a:gd name="T38" fmla="*/ 0 w 592"/>
                  <a:gd name="T39" fmla="*/ 80 h 883"/>
                  <a:gd name="T40" fmla="*/ 22 w 592"/>
                  <a:gd name="T41" fmla="*/ 171 h 883"/>
                  <a:gd name="T42" fmla="*/ 22 w 592"/>
                  <a:gd name="T43" fmla="*/ 171 h 883"/>
                  <a:gd name="T44" fmla="*/ 41 w 592"/>
                  <a:gd name="T45" fmla="*/ 243 h 883"/>
                  <a:gd name="T46" fmla="*/ 58 w 592"/>
                  <a:gd name="T47" fmla="*/ 310 h 883"/>
                  <a:gd name="T48" fmla="*/ 80 w 592"/>
                  <a:gd name="T49" fmla="*/ 390 h 883"/>
                  <a:gd name="T50" fmla="*/ 105 w 592"/>
                  <a:gd name="T51" fmla="*/ 461 h 883"/>
                  <a:gd name="T52" fmla="*/ 138 w 592"/>
                  <a:gd name="T53" fmla="*/ 541 h 883"/>
                  <a:gd name="T54" fmla="*/ 187 w 592"/>
                  <a:gd name="T55" fmla="*/ 608 h 883"/>
                  <a:gd name="T56" fmla="*/ 253 w 592"/>
                  <a:gd name="T57" fmla="*/ 684 h 883"/>
                  <a:gd name="T58" fmla="*/ 341 w 592"/>
                  <a:gd name="T59" fmla="*/ 744 h 883"/>
                  <a:gd name="T60" fmla="*/ 592 w 592"/>
                  <a:gd name="T61" fmla="*/ 883 h 8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2"/>
                  <a:gd name="T94" fmla="*/ 0 h 883"/>
                  <a:gd name="T95" fmla="*/ 592 w 592"/>
                  <a:gd name="T96" fmla="*/ 883 h 88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2" h="883">
                    <a:moveTo>
                      <a:pt x="592" y="883"/>
                    </a:moveTo>
                    <a:lnTo>
                      <a:pt x="592" y="883"/>
                    </a:lnTo>
                    <a:lnTo>
                      <a:pt x="501" y="823"/>
                    </a:lnTo>
                    <a:lnTo>
                      <a:pt x="432" y="755"/>
                    </a:lnTo>
                    <a:lnTo>
                      <a:pt x="385" y="684"/>
                    </a:lnTo>
                    <a:lnTo>
                      <a:pt x="349" y="608"/>
                    </a:lnTo>
                    <a:lnTo>
                      <a:pt x="325" y="533"/>
                    </a:lnTo>
                    <a:lnTo>
                      <a:pt x="305" y="461"/>
                    </a:lnTo>
                    <a:lnTo>
                      <a:pt x="289" y="390"/>
                    </a:lnTo>
                    <a:lnTo>
                      <a:pt x="267" y="318"/>
                    </a:lnTo>
                    <a:lnTo>
                      <a:pt x="245" y="227"/>
                    </a:lnTo>
                    <a:lnTo>
                      <a:pt x="253" y="171"/>
                    </a:lnTo>
                    <a:lnTo>
                      <a:pt x="281" y="155"/>
                    </a:lnTo>
                    <a:lnTo>
                      <a:pt x="316" y="171"/>
                    </a:lnTo>
                    <a:lnTo>
                      <a:pt x="72" y="24"/>
                    </a:lnTo>
                    <a:lnTo>
                      <a:pt x="33" y="0"/>
                    </a:lnTo>
                    <a:lnTo>
                      <a:pt x="8" y="24"/>
                    </a:lnTo>
                    <a:lnTo>
                      <a:pt x="0" y="80"/>
                    </a:lnTo>
                    <a:lnTo>
                      <a:pt x="22" y="171"/>
                    </a:lnTo>
                    <a:lnTo>
                      <a:pt x="41" y="243"/>
                    </a:lnTo>
                    <a:lnTo>
                      <a:pt x="58" y="310"/>
                    </a:lnTo>
                    <a:lnTo>
                      <a:pt x="80" y="390"/>
                    </a:lnTo>
                    <a:lnTo>
                      <a:pt x="105" y="461"/>
                    </a:lnTo>
                    <a:lnTo>
                      <a:pt x="138" y="541"/>
                    </a:lnTo>
                    <a:lnTo>
                      <a:pt x="187" y="608"/>
                    </a:lnTo>
                    <a:lnTo>
                      <a:pt x="253" y="684"/>
                    </a:lnTo>
                    <a:lnTo>
                      <a:pt x="341" y="744"/>
                    </a:lnTo>
                    <a:lnTo>
                      <a:pt x="592" y="883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27"/>
              <p:cNvSpPr>
                <a:spLocks/>
              </p:cNvSpPr>
              <p:nvPr/>
            </p:nvSpPr>
            <p:spPr bwMode="auto">
              <a:xfrm>
                <a:off x="9177" y="9164"/>
                <a:ext cx="2607" cy="1955"/>
              </a:xfrm>
              <a:custGeom>
                <a:avLst/>
                <a:gdLst>
                  <a:gd name="T0" fmla="*/ 83 w 2607"/>
                  <a:gd name="T1" fmla="*/ 218 h 1955"/>
                  <a:gd name="T2" fmla="*/ 31 w 2607"/>
                  <a:gd name="T3" fmla="*/ 310 h 1955"/>
                  <a:gd name="T4" fmla="*/ 22 w 2607"/>
                  <a:gd name="T5" fmla="*/ 437 h 1955"/>
                  <a:gd name="T6" fmla="*/ 119 w 2607"/>
                  <a:gd name="T7" fmla="*/ 906 h 1955"/>
                  <a:gd name="T8" fmla="*/ 240 w 2607"/>
                  <a:gd name="T9" fmla="*/ 1474 h 1955"/>
                  <a:gd name="T10" fmla="*/ 333 w 2607"/>
                  <a:gd name="T11" fmla="*/ 1900 h 1955"/>
                  <a:gd name="T12" fmla="*/ 372 w 2607"/>
                  <a:gd name="T13" fmla="*/ 1955 h 1955"/>
                  <a:gd name="T14" fmla="*/ 441 w 2607"/>
                  <a:gd name="T15" fmla="*/ 1948 h 1955"/>
                  <a:gd name="T16" fmla="*/ 545 w 2607"/>
                  <a:gd name="T17" fmla="*/ 1924 h 1955"/>
                  <a:gd name="T18" fmla="*/ 664 w 2607"/>
                  <a:gd name="T19" fmla="*/ 1900 h 1955"/>
                  <a:gd name="T20" fmla="*/ 785 w 2607"/>
                  <a:gd name="T21" fmla="*/ 1868 h 1955"/>
                  <a:gd name="T22" fmla="*/ 903 w 2607"/>
                  <a:gd name="T23" fmla="*/ 1828 h 1955"/>
                  <a:gd name="T24" fmla="*/ 1008 w 2607"/>
                  <a:gd name="T25" fmla="*/ 1789 h 1955"/>
                  <a:gd name="T26" fmla="*/ 1087 w 2607"/>
                  <a:gd name="T27" fmla="*/ 1741 h 1955"/>
                  <a:gd name="T28" fmla="*/ 1159 w 2607"/>
                  <a:gd name="T29" fmla="*/ 1693 h 1955"/>
                  <a:gd name="T30" fmla="*/ 1228 w 2607"/>
                  <a:gd name="T31" fmla="*/ 1669 h 1955"/>
                  <a:gd name="T32" fmla="*/ 1280 w 2607"/>
                  <a:gd name="T33" fmla="*/ 1693 h 1955"/>
                  <a:gd name="T34" fmla="*/ 1297 w 2607"/>
                  <a:gd name="T35" fmla="*/ 1749 h 1955"/>
                  <a:gd name="T36" fmla="*/ 1335 w 2607"/>
                  <a:gd name="T37" fmla="*/ 1777 h 1955"/>
                  <a:gd name="T38" fmla="*/ 1445 w 2607"/>
                  <a:gd name="T39" fmla="*/ 1761 h 1955"/>
                  <a:gd name="T40" fmla="*/ 1566 w 2607"/>
                  <a:gd name="T41" fmla="*/ 1749 h 1955"/>
                  <a:gd name="T42" fmla="*/ 1652 w 2607"/>
                  <a:gd name="T43" fmla="*/ 1741 h 1955"/>
                  <a:gd name="T44" fmla="*/ 1671 w 2607"/>
                  <a:gd name="T45" fmla="*/ 1713 h 1955"/>
                  <a:gd name="T46" fmla="*/ 1698 w 2607"/>
                  <a:gd name="T47" fmla="*/ 1661 h 1955"/>
                  <a:gd name="T48" fmla="*/ 1742 w 2607"/>
                  <a:gd name="T49" fmla="*/ 1630 h 1955"/>
                  <a:gd name="T50" fmla="*/ 1800 w 2607"/>
                  <a:gd name="T51" fmla="*/ 1633 h 1955"/>
                  <a:gd name="T52" fmla="*/ 1861 w 2607"/>
                  <a:gd name="T53" fmla="*/ 1661 h 1955"/>
                  <a:gd name="T54" fmla="*/ 1938 w 2607"/>
                  <a:gd name="T55" fmla="*/ 1681 h 1955"/>
                  <a:gd name="T56" fmla="*/ 2048 w 2607"/>
                  <a:gd name="T57" fmla="*/ 1685 h 1955"/>
                  <a:gd name="T58" fmla="*/ 2172 w 2607"/>
                  <a:gd name="T59" fmla="*/ 1685 h 1955"/>
                  <a:gd name="T60" fmla="*/ 2301 w 2607"/>
                  <a:gd name="T61" fmla="*/ 1681 h 1955"/>
                  <a:gd name="T62" fmla="*/ 2422 w 2607"/>
                  <a:gd name="T63" fmla="*/ 1673 h 1955"/>
                  <a:gd name="T64" fmla="*/ 2521 w 2607"/>
                  <a:gd name="T65" fmla="*/ 1661 h 1955"/>
                  <a:gd name="T66" fmla="*/ 2590 w 2607"/>
                  <a:gd name="T67" fmla="*/ 1657 h 1955"/>
                  <a:gd name="T68" fmla="*/ 2598 w 2607"/>
                  <a:gd name="T69" fmla="*/ 1630 h 1955"/>
                  <a:gd name="T70" fmla="*/ 2554 w 2607"/>
                  <a:gd name="T71" fmla="*/ 1486 h 1955"/>
                  <a:gd name="T72" fmla="*/ 2513 w 2607"/>
                  <a:gd name="T73" fmla="*/ 1331 h 1955"/>
                  <a:gd name="T74" fmla="*/ 2389 w 2607"/>
                  <a:gd name="T75" fmla="*/ 938 h 1955"/>
                  <a:gd name="T76" fmla="*/ 2243 w 2607"/>
                  <a:gd name="T77" fmla="*/ 477 h 1955"/>
                  <a:gd name="T78" fmla="*/ 2139 w 2607"/>
                  <a:gd name="T79" fmla="*/ 143 h 1955"/>
                  <a:gd name="T80" fmla="*/ 2073 w 2607"/>
                  <a:gd name="T81" fmla="*/ 111 h 1955"/>
                  <a:gd name="T82" fmla="*/ 1952 w 2607"/>
                  <a:gd name="T83" fmla="*/ 119 h 1955"/>
                  <a:gd name="T84" fmla="*/ 1811 w 2607"/>
                  <a:gd name="T85" fmla="*/ 95 h 1955"/>
                  <a:gd name="T86" fmla="*/ 1654 w 2607"/>
                  <a:gd name="T87" fmla="*/ 51 h 1955"/>
                  <a:gd name="T88" fmla="*/ 1503 w 2607"/>
                  <a:gd name="T89" fmla="*/ 16 h 1955"/>
                  <a:gd name="T90" fmla="*/ 1365 w 2607"/>
                  <a:gd name="T91" fmla="*/ 0 h 1955"/>
                  <a:gd name="T92" fmla="*/ 1253 w 2607"/>
                  <a:gd name="T93" fmla="*/ 12 h 1955"/>
                  <a:gd name="T94" fmla="*/ 1170 w 2607"/>
                  <a:gd name="T95" fmla="*/ 63 h 1955"/>
                  <a:gd name="T96" fmla="*/ 1082 w 2607"/>
                  <a:gd name="T97" fmla="*/ 71 h 1955"/>
                  <a:gd name="T98" fmla="*/ 953 w 2607"/>
                  <a:gd name="T99" fmla="*/ 28 h 1955"/>
                  <a:gd name="T100" fmla="*/ 829 w 2607"/>
                  <a:gd name="T101" fmla="*/ 36 h 1955"/>
                  <a:gd name="T102" fmla="*/ 710 w 2607"/>
                  <a:gd name="T103" fmla="*/ 71 h 1955"/>
                  <a:gd name="T104" fmla="*/ 592 w 2607"/>
                  <a:gd name="T105" fmla="*/ 123 h 1955"/>
                  <a:gd name="T106" fmla="*/ 471 w 2607"/>
                  <a:gd name="T107" fmla="*/ 179 h 1955"/>
                  <a:gd name="T108" fmla="*/ 336 w 2607"/>
                  <a:gd name="T109" fmla="*/ 202 h 1955"/>
                  <a:gd name="T110" fmla="*/ 193 w 2607"/>
                  <a:gd name="T111" fmla="*/ 187 h 19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07"/>
                  <a:gd name="T169" fmla="*/ 0 h 1955"/>
                  <a:gd name="T170" fmla="*/ 2607 w 2607"/>
                  <a:gd name="T171" fmla="*/ 1955 h 19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07" h="1955">
                    <a:moveTo>
                      <a:pt x="113" y="147"/>
                    </a:moveTo>
                    <a:lnTo>
                      <a:pt x="83" y="218"/>
                    </a:lnTo>
                    <a:lnTo>
                      <a:pt x="58" y="270"/>
                    </a:lnTo>
                    <a:lnTo>
                      <a:pt x="31" y="310"/>
                    </a:lnTo>
                    <a:lnTo>
                      <a:pt x="0" y="338"/>
                    </a:lnTo>
                    <a:lnTo>
                      <a:pt x="22" y="437"/>
                    </a:lnTo>
                    <a:lnTo>
                      <a:pt x="66" y="640"/>
                    </a:lnTo>
                    <a:lnTo>
                      <a:pt x="119" y="906"/>
                    </a:lnTo>
                    <a:lnTo>
                      <a:pt x="185" y="1196"/>
                    </a:lnTo>
                    <a:lnTo>
                      <a:pt x="240" y="1474"/>
                    </a:lnTo>
                    <a:lnTo>
                      <a:pt x="295" y="1725"/>
                    </a:lnTo>
                    <a:lnTo>
                      <a:pt x="333" y="1900"/>
                    </a:lnTo>
                    <a:lnTo>
                      <a:pt x="344" y="1955"/>
                    </a:lnTo>
                    <a:lnTo>
                      <a:pt x="372" y="1955"/>
                    </a:lnTo>
                    <a:lnTo>
                      <a:pt x="405" y="1952"/>
                    </a:lnTo>
                    <a:lnTo>
                      <a:pt x="441" y="1948"/>
                    </a:lnTo>
                    <a:lnTo>
                      <a:pt x="493" y="1940"/>
                    </a:lnTo>
                    <a:lnTo>
                      <a:pt x="545" y="1924"/>
                    </a:lnTo>
                    <a:lnTo>
                      <a:pt x="600" y="1916"/>
                    </a:lnTo>
                    <a:lnTo>
                      <a:pt x="664" y="1900"/>
                    </a:lnTo>
                    <a:lnTo>
                      <a:pt x="724" y="1888"/>
                    </a:lnTo>
                    <a:lnTo>
                      <a:pt x="785" y="1868"/>
                    </a:lnTo>
                    <a:lnTo>
                      <a:pt x="845" y="1848"/>
                    </a:lnTo>
                    <a:lnTo>
                      <a:pt x="903" y="1828"/>
                    </a:lnTo>
                    <a:lnTo>
                      <a:pt x="958" y="1812"/>
                    </a:lnTo>
                    <a:lnTo>
                      <a:pt x="1008" y="1789"/>
                    </a:lnTo>
                    <a:lnTo>
                      <a:pt x="1052" y="1765"/>
                    </a:lnTo>
                    <a:lnTo>
                      <a:pt x="1087" y="1741"/>
                    </a:lnTo>
                    <a:lnTo>
                      <a:pt x="1115" y="1725"/>
                    </a:lnTo>
                    <a:lnTo>
                      <a:pt x="1159" y="1693"/>
                    </a:lnTo>
                    <a:lnTo>
                      <a:pt x="1200" y="1673"/>
                    </a:lnTo>
                    <a:lnTo>
                      <a:pt x="1228" y="1669"/>
                    </a:lnTo>
                    <a:lnTo>
                      <a:pt x="1255" y="1673"/>
                    </a:lnTo>
                    <a:lnTo>
                      <a:pt x="1280" y="1693"/>
                    </a:lnTo>
                    <a:lnTo>
                      <a:pt x="1288" y="1717"/>
                    </a:lnTo>
                    <a:lnTo>
                      <a:pt x="1297" y="1749"/>
                    </a:lnTo>
                    <a:lnTo>
                      <a:pt x="1302" y="1785"/>
                    </a:lnTo>
                    <a:lnTo>
                      <a:pt x="1335" y="1777"/>
                    </a:lnTo>
                    <a:lnTo>
                      <a:pt x="1385" y="1765"/>
                    </a:lnTo>
                    <a:lnTo>
                      <a:pt x="1445" y="1761"/>
                    </a:lnTo>
                    <a:lnTo>
                      <a:pt x="1506" y="1749"/>
                    </a:lnTo>
                    <a:lnTo>
                      <a:pt x="1566" y="1749"/>
                    </a:lnTo>
                    <a:lnTo>
                      <a:pt x="1619" y="1749"/>
                    </a:lnTo>
                    <a:lnTo>
                      <a:pt x="1652" y="1741"/>
                    </a:lnTo>
                    <a:lnTo>
                      <a:pt x="1663" y="1741"/>
                    </a:lnTo>
                    <a:lnTo>
                      <a:pt x="1671" y="1713"/>
                    </a:lnTo>
                    <a:lnTo>
                      <a:pt x="1682" y="1685"/>
                    </a:lnTo>
                    <a:lnTo>
                      <a:pt x="1698" y="1661"/>
                    </a:lnTo>
                    <a:lnTo>
                      <a:pt x="1718" y="1637"/>
                    </a:lnTo>
                    <a:lnTo>
                      <a:pt x="1742" y="1630"/>
                    </a:lnTo>
                    <a:lnTo>
                      <a:pt x="1767" y="1630"/>
                    </a:lnTo>
                    <a:lnTo>
                      <a:pt x="1800" y="1633"/>
                    </a:lnTo>
                    <a:lnTo>
                      <a:pt x="1833" y="1649"/>
                    </a:lnTo>
                    <a:lnTo>
                      <a:pt x="1861" y="1661"/>
                    </a:lnTo>
                    <a:lnTo>
                      <a:pt x="1894" y="1673"/>
                    </a:lnTo>
                    <a:lnTo>
                      <a:pt x="1938" y="1681"/>
                    </a:lnTo>
                    <a:lnTo>
                      <a:pt x="1990" y="1681"/>
                    </a:lnTo>
                    <a:lnTo>
                      <a:pt x="2048" y="1685"/>
                    </a:lnTo>
                    <a:lnTo>
                      <a:pt x="2106" y="1685"/>
                    </a:lnTo>
                    <a:lnTo>
                      <a:pt x="2172" y="1685"/>
                    </a:lnTo>
                    <a:lnTo>
                      <a:pt x="2235" y="1685"/>
                    </a:lnTo>
                    <a:lnTo>
                      <a:pt x="2301" y="1681"/>
                    </a:lnTo>
                    <a:lnTo>
                      <a:pt x="2362" y="1673"/>
                    </a:lnTo>
                    <a:lnTo>
                      <a:pt x="2422" y="1673"/>
                    </a:lnTo>
                    <a:lnTo>
                      <a:pt x="2474" y="1669"/>
                    </a:lnTo>
                    <a:lnTo>
                      <a:pt x="2521" y="1661"/>
                    </a:lnTo>
                    <a:lnTo>
                      <a:pt x="2562" y="1657"/>
                    </a:lnTo>
                    <a:lnTo>
                      <a:pt x="2590" y="1657"/>
                    </a:lnTo>
                    <a:lnTo>
                      <a:pt x="2607" y="1649"/>
                    </a:lnTo>
                    <a:lnTo>
                      <a:pt x="2598" y="1630"/>
                    </a:lnTo>
                    <a:lnTo>
                      <a:pt x="2579" y="1566"/>
                    </a:lnTo>
                    <a:lnTo>
                      <a:pt x="2554" y="1486"/>
                    </a:lnTo>
                    <a:lnTo>
                      <a:pt x="2546" y="1435"/>
                    </a:lnTo>
                    <a:lnTo>
                      <a:pt x="2513" y="1331"/>
                    </a:lnTo>
                    <a:lnTo>
                      <a:pt x="2458" y="1156"/>
                    </a:lnTo>
                    <a:lnTo>
                      <a:pt x="2389" y="938"/>
                    </a:lnTo>
                    <a:lnTo>
                      <a:pt x="2318" y="703"/>
                    </a:lnTo>
                    <a:lnTo>
                      <a:pt x="2243" y="477"/>
                    </a:lnTo>
                    <a:lnTo>
                      <a:pt x="2180" y="282"/>
                    </a:lnTo>
                    <a:lnTo>
                      <a:pt x="2139" y="143"/>
                    </a:lnTo>
                    <a:lnTo>
                      <a:pt x="2122" y="95"/>
                    </a:lnTo>
                    <a:lnTo>
                      <a:pt x="2073" y="111"/>
                    </a:lnTo>
                    <a:lnTo>
                      <a:pt x="2015" y="119"/>
                    </a:lnTo>
                    <a:lnTo>
                      <a:pt x="1952" y="119"/>
                    </a:lnTo>
                    <a:lnTo>
                      <a:pt x="1880" y="107"/>
                    </a:lnTo>
                    <a:lnTo>
                      <a:pt x="1811" y="95"/>
                    </a:lnTo>
                    <a:lnTo>
                      <a:pt x="1731" y="75"/>
                    </a:lnTo>
                    <a:lnTo>
                      <a:pt x="1654" y="51"/>
                    </a:lnTo>
                    <a:lnTo>
                      <a:pt x="1583" y="36"/>
                    </a:lnTo>
                    <a:lnTo>
                      <a:pt x="1503" y="16"/>
                    </a:lnTo>
                    <a:lnTo>
                      <a:pt x="1431" y="4"/>
                    </a:lnTo>
                    <a:lnTo>
                      <a:pt x="1365" y="0"/>
                    </a:lnTo>
                    <a:lnTo>
                      <a:pt x="1302" y="0"/>
                    </a:lnTo>
                    <a:lnTo>
                      <a:pt x="1253" y="12"/>
                    </a:lnTo>
                    <a:lnTo>
                      <a:pt x="1208" y="28"/>
                    </a:lnTo>
                    <a:lnTo>
                      <a:pt x="1170" y="63"/>
                    </a:lnTo>
                    <a:lnTo>
                      <a:pt x="1151" y="111"/>
                    </a:lnTo>
                    <a:lnTo>
                      <a:pt x="1082" y="71"/>
                    </a:lnTo>
                    <a:lnTo>
                      <a:pt x="1016" y="39"/>
                    </a:lnTo>
                    <a:lnTo>
                      <a:pt x="953" y="28"/>
                    </a:lnTo>
                    <a:lnTo>
                      <a:pt x="889" y="24"/>
                    </a:lnTo>
                    <a:lnTo>
                      <a:pt x="829" y="36"/>
                    </a:lnTo>
                    <a:lnTo>
                      <a:pt x="768" y="51"/>
                    </a:lnTo>
                    <a:lnTo>
                      <a:pt x="710" y="71"/>
                    </a:lnTo>
                    <a:lnTo>
                      <a:pt x="655" y="95"/>
                    </a:lnTo>
                    <a:lnTo>
                      <a:pt x="592" y="123"/>
                    </a:lnTo>
                    <a:lnTo>
                      <a:pt x="531" y="147"/>
                    </a:lnTo>
                    <a:lnTo>
                      <a:pt x="471" y="179"/>
                    </a:lnTo>
                    <a:lnTo>
                      <a:pt x="405" y="191"/>
                    </a:lnTo>
                    <a:lnTo>
                      <a:pt x="336" y="202"/>
                    </a:lnTo>
                    <a:lnTo>
                      <a:pt x="267" y="195"/>
                    </a:lnTo>
                    <a:lnTo>
                      <a:pt x="193" y="187"/>
                    </a:lnTo>
                    <a:lnTo>
                      <a:pt x="113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28"/>
              <p:cNvSpPr>
                <a:spLocks/>
              </p:cNvSpPr>
              <p:nvPr/>
            </p:nvSpPr>
            <p:spPr bwMode="auto">
              <a:xfrm>
                <a:off x="9290" y="9311"/>
                <a:ext cx="2433" cy="1554"/>
              </a:xfrm>
              <a:custGeom>
                <a:avLst/>
                <a:gdLst>
                  <a:gd name="T0" fmla="*/ 2433 w 2433"/>
                  <a:gd name="T1" fmla="*/ 1288 h 1554"/>
                  <a:gd name="T2" fmla="*/ 2433 w 2433"/>
                  <a:gd name="T3" fmla="*/ 1288 h 1554"/>
                  <a:gd name="T4" fmla="*/ 2378 w 2433"/>
                  <a:gd name="T5" fmla="*/ 1324 h 1554"/>
                  <a:gd name="T6" fmla="*/ 2312 w 2433"/>
                  <a:gd name="T7" fmla="*/ 1347 h 1554"/>
                  <a:gd name="T8" fmla="*/ 2243 w 2433"/>
                  <a:gd name="T9" fmla="*/ 1351 h 1554"/>
                  <a:gd name="T10" fmla="*/ 2166 w 2433"/>
                  <a:gd name="T11" fmla="*/ 1347 h 1554"/>
                  <a:gd name="T12" fmla="*/ 2086 w 2433"/>
                  <a:gd name="T13" fmla="*/ 1335 h 1554"/>
                  <a:gd name="T14" fmla="*/ 2006 w 2433"/>
                  <a:gd name="T15" fmla="*/ 1316 h 1554"/>
                  <a:gd name="T16" fmla="*/ 1918 w 2433"/>
                  <a:gd name="T17" fmla="*/ 1292 h 1554"/>
                  <a:gd name="T18" fmla="*/ 1839 w 2433"/>
                  <a:gd name="T19" fmla="*/ 1276 h 1554"/>
                  <a:gd name="T20" fmla="*/ 1756 w 2433"/>
                  <a:gd name="T21" fmla="*/ 1256 h 1554"/>
                  <a:gd name="T22" fmla="*/ 1676 w 2433"/>
                  <a:gd name="T23" fmla="*/ 1244 h 1554"/>
                  <a:gd name="T24" fmla="*/ 1605 w 2433"/>
                  <a:gd name="T25" fmla="*/ 1244 h 1554"/>
                  <a:gd name="T26" fmla="*/ 1539 w 2433"/>
                  <a:gd name="T27" fmla="*/ 1252 h 1554"/>
                  <a:gd name="T28" fmla="*/ 1484 w 2433"/>
                  <a:gd name="T29" fmla="*/ 1276 h 1554"/>
                  <a:gd name="T30" fmla="*/ 1434 w 2433"/>
                  <a:gd name="T31" fmla="*/ 1316 h 1554"/>
                  <a:gd name="T32" fmla="*/ 1401 w 2433"/>
                  <a:gd name="T33" fmla="*/ 1383 h 1554"/>
                  <a:gd name="T34" fmla="*/ 1376 w 2433"/>
                  <a:gd name="T35" fmla="*/ 1467 h 1554"/>
                  <a:gd name="T36" fmla="*/ 1376 w 2433"/>
                  <a:gd name="T37" fmla="*/ 1467 h 1554"/>
                  <a:gd name="T38" fmla="*/ 1343 w 2433"/>
                  <a:gd name="T39" fmla="*/ 1391 h 1554"/>
                  <a:gd name="T40" fmla="*/ 1302 w 2433"/>
                  <a:gd name="T41" fmla="*/ 1335 h 1554"/>
                  <a:gd name="T42" fmla="*/ 1255 w 2433"/>
                  <a:gd name="T43" fmla="*/ 1308 h 1554"/>
                  <a:gd name="T44" fmla="*/ 1203 w 2433"/>
                  <a:gd name="T45" fmla="*/ 1288 h 1554"/>
                  <a:gd name="T46" fmla="*/ 1140 w 2433"/>
                  <a:gd name="T47" fmla="*/ 1288 h 1554"/>
                  <a:gd name="T48" fmla="*/ 1076 w 2433"/>
                  <a:gd name="T49" fmla="*/ 1308 h 1554"/>
                  <a:gd name="T50" fmla="*/ 1010 w 2433"/>
                  <a:gd name="T51" fmla="*/ 1327 h 1554"/>
                  <a:gd name="T52" fmla="*/ 939 w 2433"/>
                  <a:gd name="T53" fmla="*/ 1363 h 1554"/>
                  <a:gd name="T54" fmla="*/ 864 w 2433"/>
                  <a:gd name="T55" fmla="*/ 1403 h 1554"/>
                  <a:gd name="T56" fmla="*/ 790 w 2433"/>
                  <a:gd name="T57" fmla="*/ 1439 h 1554"/>
                  <a:gd name="T58" fmla="*/ 716 w 2433"/>
                  <a:gd name="T59" fmla="*/ 1475 h 1554"/>
                  <a:gd name="T60" fmla="*/ 644 w 2433"/>
                  <a:gd name="T61" fmla="*/ 1502 h 1554"/>
                  <a:gd name="T62" fmla="*/ 570 w 2433"/>
                  <a:gd name="T63" fmla="*/ 1526 h 1554"/>
                  <a:gd name="T64" fmla="*/ 501 w 2433"/>
                  <a:gd name="T65" fmla="*/ 1546 h 1554"/>
                  <a:gd name="T66" fmla="*/ 432 w 2433"/>
                  <a:gd name="T67" fmla="*/ 1554 h 1554"/>
                  <a:gd name="T68" fmla="*/ 366 w 2433"/>
                  <a:gd name="T69" fmla="*/ 1538 h 1554"/>
                  <a:gd name="T70" fmla="*/ 366 w 2433"/>
                  <a:gd name="T71" fmla="*/ 1538 h 1554"/>
                  <a:gd name="T72" fmla="*/ 333 w 2433"/>
                  <a:gd name="T73" fmla="*/ 1407 h 1554"/>
                  <a:gd name="T74" fmla="*/ 284 w 2433"/>
                  <a:gd name="T75" fmla="*/ 1204 h 1554"/>
                  <a:gd name="T76" fmla="*/ 223 w 2433"/>
                  <a:gd name="T77" fmla="*/ 954 h 1554"/>
                  <a:gd name="T78" fmla="*/ 160 w 2433"/>
                  <a:gd name="T79" fmla="*/ 688 h 1554"/>
                  <a:gd name="T80" fmla="*/ 99 w 2433"/>
                  <a:gd name="T81" fmla="*/ 429 h 1554"/>
                  <a:gd name="T82" fmla="*/ 50 w 2433"/>
                  <a:gd name="T83" fmla="*/ 214 h 1554"/>
                  <a:gd name="T84" fmla="*/ 11 w 2433"/>
                  <a:gd name="T85" fmla="*/ 63 h 1554"/>
                  <a:gd name="T86" fmla="*/ 0 w 2433"/>
                  <a:gd name="T87" fmla="*/ 0 h 15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33"/>
                  <a:gd name="T133" fmla="*/ 0 h 1554"/>
                  <a:gd name="T134" fmla="*/ 2433 w 2433"/>
                  <a:gd name="T135" fmla="*/ 1554 h 15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33" h="1554">
                    <a:moveTo>
                      <a:pt x="2433" y="1288"/>
                    </a:moveTo>
                    <a:lnTo>
                      <a:pt x="2433" y="1288"/>
                    </a:lnTo>
                    <a:lnTo>
                      <a:pt x="2378" y="1324"/>
                    </a:lnTo>
                    <a:lnTo>
                      <a:pt x="2312" y="1347"/>
                    </a:lnTo>
                    <a:lnTo>
                      <a:pt x="2243" y="1351"/>
                    </a:lnTo>
                    <a:lnTo>
                      <a:pt x="2166" y="1347"/>
                    </a:lnTo>
                    <a:lnTo>
                      <a:pt x="2086" y="1335"/>
                    </a:lnTo>
                    <a:lnTo>
                      <a:pt x="2006" y="1316"/>
                    </a:lnTo>
                    <a:lnTo>
                      <a:pt x="1918" y="1292"/>
                    </a:lnTo>
                    <a:lnTo>
                      <a:pt x="1839" y="1276"/>
                    </a:lnTo>
                    <a:lnTo>
                      <a:pt x="1756" y="1256"/>
                    </a:lnTo>
                    <a:lnTo>
                      <a:pt x="1676" y="1244"/>
                    </a:lnTo>
                    <a:lnTo>
                      <a:pt x="1605" y="1244"/>
                    </a:lnTo>
                    <a:lnTo>
                      <a:pt x="1539" y="1252"/>
                    </a:lnTo>
                    <a:lnTo>
                      <a:pt x="1484" y="1276"/>
                    </a:lnTo>
                    <a:lnTo>
                      <a:pt x="1434" y="1316"/>
                    </a:lnTo>
                    <a:lnTo>
                      <a:pt x="1401" y="1383"/>
                    </a:lnTo>
                    <a:lnTo>
                      <a:pt x="1376" y="1467"/>
                    </a:lnTo>
                    <a:lnTo>
                      <a:pt x="1343" y="1391"/>
                    </a:lnTo>
                    <a:lnTo>
                      <a:pt x="1302" y="1335"/>
                    </a:lnTo>
                    <a:lnTo>
                      <a:pt x="1255" y="1308"/>
                    </a:lnTo>
                    <a:lnTo>
                      <a:pt x="1203" y="1288"/>
                    </a:lnTo>
                    <a:lnTo>
                      <a:pt x="1140" y="1288"/>
                    </a:lnTo>
                    <a:lnTo>
                      <a:pt x="1076" y="1308"/>
                    </a:lnTo>
                    <a:lnTo>
                      <a:pt x="1010" y="1327"/>
                    </a:lnTo>
                    <a:lnTo>
                      <a:pt x="939" y="1363"/>
                    </a:lnTo>
                    <a:lnTo>
                      <a:pt x="864" y="1403"/>
                    </a:lnTo>
                    <a:lnTo>
                      <a:pt x="790" y="1439"/>
                    </a:lnTo>
                    <a:lnTo>
                      <a:pt x="716" y="1475"/>
                    </a:lnTo>
                    <a:lnTo>
                      <a:pt x="644" y="1502"/>
                    </a:lnTo>
                    <a:lnTo>
                      <a:pt x="570" y="1526"/>
                    </a:lnTo>
                    <a:lnTo>
                      <a:pt x="501" y="1546"/>
                    </a:lnTo>
                    <a:lnTo>
                      <a:pt x="432" y="1554"/>
                    </a:lnTo>
                    <a:lnTo>
                      <a:pt x="366" y="1538"/>
                    </a:lnTo>
                    <a:lnTo>
                      <a:pt x="333" y="1407"/>
                    </a:lnTo>
                    <a:lnTo>
                      <a:pt x="284" y="1204"/>
                    </a:lnTo>
                    <a:lnTo>
                      <a:pt x="223" y="954"/>
                    </a:lnTo>
                    <a:lnTo>
                      <a:pt x="160" y="688"/>
                    </a:lnTo>
                    <a:lnTo>
                      <a:pt x="99" y="429"/>
                    </a:lnTo>
                    <a:lnTo>
                      <a:pt x="50" y="214"/>
                    </a:lnTo>
                    <a:lnTo>
                      <a:pt x="1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29"/>
              <p:cNvSpPr>
                <a:spLocks/>
              </p:cNvSpPr>
              <p:nvPr/>
            </p:nvSpPr>
            <p:spPr bwMode="auto">
              <a:xfrm>
                <a:off x="9103" y="9398"/>
                <a:ext cx="2758" cy="1884"/>
              </a:xfrm>
              <a:custGeom>
                <a:avLst/>
                <a:gdLst>
                  <a:gd name="T0" fmla="*/ 2292 w 2758"/>
                  <a:gd name="T1" fmla="*/ 64 h 1884"/>
                  <a:gd name="T2" fmla="*/ 2408 w 2758"/>
                  <a:gd name="T3" fmla="*/ 382 h 1884"/>
                  <a:gd name="T4" fmla="*/ 2738 w 2758"/>
                  <a:gd name="T5" fmla="*/ 1399 h 1884"/>
                  <a:gd name="T6" fmla="*/ 2741 w 2758"/>
                  <a:gd name="T7" fmla="*/ 1515 h 1884"/>
                  <a:gd name="T8" fmla="*/ 2645 w 2758"/>
                  <a:gd name="T9" fmla="*/ 1507 h 1884"/>
                  <a:gd name="T10" fmla="*/ 2482 w 2758"/>
                  <a:gd name="T11" fmla="*/ 1515 h 1884"/>
                  <a:gd name="T12" fmla="*/ 2270 w 2758"/>
                  <a:gd name="T13" fmla="*/ 1515 h 1884"/>
                  <a:gd name="T14" fmla="*/ 2059 w 2758"/>
                  <a:gd name="T15" fmla="*/ 1531 h 1884"/>
                  <a:gd name="T16" fmla="*/ 1885 w 2758"/>
                  <a:gd name="T17" fmla="*/ 1551 h 1884"/>
                  <a:gd name="T18" fmla="*/ 1822 w 2758"/>
                  <a:gd name="T19" fmla="*/ 1606 h 1884"/>
                  <a:gd name="T20" fmla="*/ 1728 w 2758"/>
                  <a:gd name="T21" fmla="*/ 1690 h 1884"/>
                  <a:gd name="T22" fmla="*/ 1555 w 2758"/>
                  <a:gd name="T23" fmla="*/ 1714 h 1884"/>
                  <a:gd name="T24" fmla="*/ 1379 w 2758"/>
                  <a:gd name="T25" fmla="*/ 1721 h 1884"/>
                  <a:gd name="T26" fmla="*/ 1285 w 2758"/>
                  <a:gd name="T27" fmla="*/ 1706 h 1884"/>
                  <a:gd name="T28" fmla="*/ 1260 w 2758"/>
                  <a:gd name="T29" fmla="*/ 1642 h 1884"/>
                  <a:gd name="T30" fmla="*/ 1197 w 2758"/>
                  <a:gd name="T31" fmla="*/ 1658 h 1884"/>
                  <a:gd name="T32" fmla="*/ 1035 w 2758"/>
                  <a:gd name="T33" fmla="*/ 1698 h 1884"/>
                  <a:gd name="T34" fmla="*/ 831 w 2758"/>
                  <a:gd name="T35" fmla="*/ 1757 h 1884"/>
                  <a:gd name="T36" fmla="*/ 627 w 2758"/>
                  <a:gd name="T37" fmla="*/ 1821 h 1884"/>
                  <a:gd name="T38" fmla="*/ 473 w 2758"/>
                  <a:gd name="T39" fmla="*/ 1861 h 1884"/>
                  <a:gd name="T40" fmla="*/ 374 w 2758"/>
                  <a:gd name="T41" fmla="*/ 1884 h 1884"/>
                  <a:gd name="T42" fmla="*/ 333 w 2758"/>
                  <a:gd name="T43" fmla="*/ 1829 h 1884"/>
                  <a:gd name="T44" fmla="*/ 314 w 2758"/>
                  <a:gd name="T45" fmla="*/ 1682 h 1884"/>
                  <a:gd name="T46" fmla="*/ 217 w 2758"/>
                  <a:gd name="T47" fmla="*/ 1189 h 1884"/>
                  <a:gd name="T48" fmla="*/ 72 w 2758"/>
                  <a:gd name="T49" fmla="*/ 485 h 1884"/>
                  <a:gd name="T50" fmla="*/ 3 w 2758"/>
                  <a:gd name="T51" fmla="*/ 131 h 1884"/>
                  <a:gd name="T52" fmla="*/ 17 w 2758"/>
                  <a:gd name="T53" fmla="*/ 36 h 1884"/>
                  <a:gd name="T54" fmla="*/ 105 w 2758"/>
                  <a:gd name="T55" fmla="*/ 12 h 1884"/>
                  <a:gd name="T56" fmla="*/ 113 w 2758"/>
                  <a:gd name="T57" fmla="*/ 64 h 1884"/>
                  <a:gd name="T58" fmla="*/ 96 w 2758"/>
                  <a:gd name="T59" fmla="*/ 203 h 1884"/>
                  <a:gd name="T60" fmla="*/ 259 w 2758"/>
                  <a:gd name="T61" fmla="*/ 962 h 1884"/>
                  <a:gd name="T62" fmla="*/ 407 w 2758"/>
                  <a:gd name="T63" fmla="*/ 1666 h 1884"/>
                  <a:gd name="T64" fmla="*/ 479 w 2758"/>
                  <a:gd name="T65" fmla="*/ 1718 h 1884"/>
                  <a:gd name="T66" fmla="*/ 619 w 2758"/>
                  <a:gd name="T67" fmla="*/ 1690 h 1884"/>
                  <a:gd name="T68" fmla="*/ 798 w 2758"/>
                  <a:gd name="T69" fmla="*/ 1654 h 1884"/>
                  <a:gd name="T70" fmla="*/ 977 w 2758"/>
                  <a:gd name="T71" fmla="*/ 1594 h 1884"/>
                  <a:gd name="T72" fmla="*/ 1126 w 2758"/>
                  <a:gd name="T73" fmla="*/ 1531 h 1884"/>
                  <a:gd name="T74" fmla="*/ 1233 w 2758"/>
                  <a:gd name="T75" fmla="*/ 1459 h 1884"/>
                  <a:gd name="T76" fmla="*/ 1329 w 2758"/>
                  <a:gd name="T77" fmla="*/ 1439 h 1884"/>
                  <a:gd name="T78" fmla="*/ 1371 w 2758"/>
                  <a:gd name="T79" fmla="*/ 1515 h 1884"/>
                  <a:gd name="T80" fmla="*/ 1459 w 2758"/>
                  <a:gd name="T81" fmla="*/ 1531 h 1884"/>
                  <a:gd name="T82" fmla="*/ 1640 w 2758"/>
                  <a:gd name="T83" fmla="*/ 1515 h 1884"/>
                  <a:gd name="T84" fmla="*/ 1737 w 2758"/>
                  <a:gd name="T85" fmla="*/ 1507 h 1884"/>
                  <a:gd name="T86" fmla="*/ 1772 w 2758"/>
                  <a:gd name="T87" fmla="*/ 1427 h 1884"/>
                  <a:gd name="T88" fmla="*/ 1841 w 2758"/>
                  <a:gd name="T89" fmla="*/ 1396 h 1884"/>
                  <a:gd name="T90" fmla="*/ 1935 w 2758"/>
                  <a:gd name="T91" fmla="*/ 1427 h 1884"/>
                  <a:gd name="T92" fmla="*/ 2064 w 2758"/>
                  <a:gd name="T93" fmla="*/ 1447 h 1884"/>
                  <a:gd name="T94" fmla="*/ 2246 w 2758"/>
                  <a:gd name="T95" fmla="*/ 1451 h 1884"/>
                  <a:gd name="T96" fmla="*/ 2436 w 2758"/>
                  <a:gd name="T97" fmla="*/ 1439 h 1884"/>
                  <a:gd name="T98" fmla="*/ 2595 w 2758"/>
                  <a:gd name="T99" fmla="*/ 1427 h 1884"/>
                  <a:gd name="T100" fmla="*/ 2681 w 2758"/>
                  <a:gd name="T101" fmla="*/ 1415 h 1884"/>
                  <a:gd name="T102" fmla="*/ 2628 w 2758"/>
                  <a:gd name="T103" fmla="*/ 1252 h 1884"/>
                  <a:gd name="T104" fmla="*/ 2543 w 2758"/>
                  <a:gd name="T105" fmla="*/ 950 h 1884"/>
                  <a:gd name="T106" fmla="*/ 2359 w 2758"/>
                  <a:gd name="T107" fmla="*/ 370 h 1884"/>
                  <a:gd name="T108" fmla="*/ 2257 w 2758"/>
                  <a:gd name="T109" fmla="*/ 52 h 18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758"/>
                  <a:gd name="T166" fmla="*/ 0 h 1884"/>
                  <a:gd name="T167" fmla="*/ 2758 w 2758"/>
                  <a:gd name="T168" fmla="*/ 1884 h 18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758" h="1884">
                    <a:moveTo>
                      <a:pt x="2257" y="52"/>
                    </a:moveTo>
                    <a:lnTo>
                      <a:pt x="2273" y="48"/>
                    </a:lnTo>
                    <a:lnTo>
                      <a:pt x="2292" y="64"/>
                    </a:lnTo>
                    <a:lnTo>
                      <a:pt x="2317" y="116"/>
                    </a:lnTo>
                    <a:lnTo>
                      <a:pt x="2353" y="223"/>
                    </a:lnTo>
                    <a:lnTo>
                      <a:pt x="2408" y="382"/>
                    </a:lnTo>
                    <a:lnTo>
                      <a:pt x="2488" y="628"/>
                    </a:lnTo>
                    <a:lnTo>
                      <a:pt x="2595" y="962"/>
                    </a:lnTo>
                    <a:lnTo>
                      <a:pt x="2738" y="1399"/>
                    </a:lnTo>
                    <a:lnTo>
                      <a:pt x="2752" y="1451"/>
                    </a:lnTo>
                    <a:lnTo>
                      <a:pt x="2758" y="1495"/>
                    </a:lnTo>
                    <a:lnTo>
                      <a:pt x="2741" y="1515"/>
                    </a:lnTo>
                    <a:lnTo>
                      <a:pt x="2700" y="1515"/>
                    </a:lnTo>
                    <a:lnTo>
                      <a:pt x="2678" y="1507"/>
                    </a:lnTo>
                    <a:lnTo>
                      <a:pt x="2645" y="1507"/>
                    </a:lnTo>
                    <a:lnTo>
                      <a:pt x="2601" y="1507"/>
                    </a:lnTo>
                    <a:lnTo>
                      <a:pt x="2546" y="1507"/>
                    </a:lnTo>
                    <a:lnTo>
                      <a:pt x="2482" y="1515"/>
                    </a:lnTo>
                    <a:lnTo>
                      <a:pt x="2416" y="1515"/>
                    </a:lnTo>
                    <a:lnTo>
                      <a:pt x="2345" y="1515"/>
                    </a:lnTo>
                    <a:lnTo>
                      <a:pt x="2270" y="1515"/>
                    </a:lnTo>
                    <a:lnTo>
                      <a:pt x="2202" y="1527"/>
                    </a:lnTo>
                    <a:lnTo>
                      <a:pt x="2125" y="1531"/>
                    </a:lnTo>
                    <a:lnTo>
                      <a:pt x="2059" y="1531"/>
                    </a:lnTo>
                    <a:lnTo>
                      <a:pt x="1992" y="1543"/>
                    </a:lnTo>
                    <a:lnTo>
                      <a:pt x="1935" y="1551"/>
                    </a:lnTo>
                    <a:lnTo>
                      <a:pt x="1885" y="1551"/>
                    </a:lnTo>
                    <a:lnTo>
                      <a:pt x="1847" y="1551"/>
                    </a:lnTo>
                    <a:lnTo>
                      <a:pt x="1816" y="1551"/>
                    </a:lnTo>
                    <a:lnTo>
                      <a:pt x="1822" y="1606"/>
                    </a:lnTo>
                    <a:lnTo>
                      <a:pt x="1805" y="1654"/>
                    </a:lnTo>
                    <a:lnTo>
                      <a:pt x="1778" y="1674"/>
                    </a:lnTo>
                    <a:lnTo>
                      <a:pt x="1728" y="1690"/>
                    </a:lnTo>
                    <a:lnTo>
                      <a:pt x="1682" y="1706"/>
                    </a:lnTo>
                    <a:lnTo>
                      <a:pt x="1618" y="1706"/>
                    </a:lnTo>
                    <a:lnTo>
                      <a:pt x="1555" y="1714"/>
                    </a:lnTo>
                    <a:lnTo>
                      <a:pt x="1489" y="1718"/>
                    </a:lnTo>
                    <a:lnTo>
                      <a:pt x="1431" y="1721"/>
                    </a:lnTo>
                    <a:lnTo>
                      <a:pt x="1379" y="1721"/>
                    </a:lnTo>
                    <a:lnTo>
                      <a:pt x="1338" y="1721"/>
                    </a:lnTo>
                    <a:lnTo>
                      <a:pt x="1310" y="1718"/>
                    </a:lnTo>
                    <a:lnTo>
                      <a:pt x="1285" y="1706"/>
                    </a:lnTo>
                    <a:lnTo>
                      <a:pt x="1274" y="1690"/>
                    </a:lnTo>
                    <a:lnTo>
                      <a:pt x="1263" y="1666"/>
                    </a:lnTo>
                    <a:lnTo>
                      <a:pt x="1260" y="1642"/>
                    </a:lnTo>
                    <a:lnTo>
                      <a:pt x="1249" y="1642"/>
                    </a:lnTo>
                    <a:lnTo>
                      <a:pt x="1233" y="1646"/>
                    </a:lnTo>
                    <a:lnTo>
                      <a:pt x="1197" y="1658"/>
                    </a:lnTo>
                    <a:lnTo>
                      <a:pt x="1153" y="1670"/>
                    </a:lnTo>
                    <a:lnTo>
                      <a:pt x="1098" y="1682"/>
                    </a:lnTo>
                    <a:lnTo>
                      <a:pt x="1035" y="1698"/>
                    </a:lnTo>
                    <a:lnTo>
                      <a:pt x="971" y="1718"/>
                    </a:lnTo>
                    <a:lnTo>
                      <a:pt x="903" y="1733"/>
                    </a:lnTo>
                    <a:lnTo>
                      <a:pt x="831" y="1757"/>
                    </a:lnTo>
                    <a:lnTo>
                      <a:pt x="762" y="1777"/>
                    </a:lnTo>
                    <a:lnTo>
                      <a:pt x="696" y="1793"/>
                    </a:lnTo>
                    <a:lnTo>
                      <a:pt x="627" y="1821"/>
                    </a:lnTo>
                    <a:lnTo>
                      <a:pt x="570" y="1837"/>
                    </a:lnTo>
                    <a:lnTo>
                      <a:pt x="520" y="1849"/>
                    </a:lnTo>
                    <a:lnTo>
                      <a:pt x="473" y="1861"/>
                    </a:lnTo>
                    <a:lnTo>
                      <a:pt x="446" y="1873"/>
                    </a:lnTo>
                    <a:lnTo>
                      <a:pt x="402" y="1884"/>
                    </a:lnTo>
                    <a:lnTo>
                      <a:pt x="374" y="1884"/>
                    </a:lnTo>
                    <a:lnTo>
                      <a:pt x="355" y="1880"/>
                    </a:lnTo>
                    <a:lnTo>
                      <a:pt x="341" y="1861"/>
                    </a:lnTo>
                    <a:lnTo>
                      <a:pt x="333" y="1829"/>
                    </a:lnTo>
                    <a:lnTo>
                      <a:pt x="330" y="1781"/>
                    </a:lnTo>
                    <a:lnTo>
                      <a:pt x="325" y="1733"/>
                    </a:lnTo>
                    <a:lnTo>
                      <a:pt x="314" y="1682"/>
                    </a:lnTo>
                    <a:lnTo>
                      <a:pt x="294" y="1578"/>
                    </a:lnTo>
                    <a:lnTo>
                      <a:pt x="261" y="1403"/>
                    </a:lnTo>
                    <a:lnTo>
                      <a:pt x="217" y="1189"/>
                    </a:lnTo>
                    <a:lnTo>
                      <a:pt x="168" y="942"/>
                    </a:lnTo>
                    <a:lnTo>
                      <a:pt x="116" y="704"/>
                    </a:lnTo>
                    <a:lnTo>
                      <a:pt x="72" y="485"/>
                    </a:lnTo>
                    <a:lnTo>
                      <a:pt x="33" y="302"/>
                    </a:lnTo>
                    <a:lnTo>
                      <a:pt x="11" y="191"/>
                    </a:lnTo>
                    <a:lnTo>
                      <a:pt x="3" y="131"/>
                    </a:lnTo>
                    <a:lnTo>
                      <a:pt x="0" y="84"/>
                    </a:lnTo>
                    <a:lnTo>
                      <a:pt x="3" y="52"/>
                    </a:lnTo>
                    <a:lnTo>
                      <a:pt x="17" y="36"/>
                    </a:lnTo>
                    <a:lnTo>
                      <a:pt x="39" y="24"/>
                    </a:lnTo>
                    <a:lnTo>
                      <a:pt x="66" y="16"/>
                    </a:lnTo>
                    <a:lnTo>
                      <a:pt x="105" y="12"/>
                    </a:lnTo>
                    <a:lnTo>
                      <a:pt x="149" y="0"/>
                    </a:lnTo>
                    <a:lnTo>
                      <a:pt x="132" y="36"/>
                    </a:lnTo>
                    <a:lnTo>
                      <a:pt x="113" y="64"/>
                    </a:lnTo>
                    <a:lnTo>
                      <a:pt x="96" y="88"/>
                    </a:lnTo>
                    <a:lnTo>
                      <a:pt x="74" y="104"/>
                    </a:lnTo>
                    <a:lnTo>
                      <a:pt x="96" y="203"/>
                    </a:lnTo>
                    <a:lnTo>
                      <a:pt x="140" y="406"/>
                    </a:lnTo>
                    <a:lnTo>
                      <a:pt x="193" y="672"/>
                    </a:lnTo>
                    <a:lnTo>
                      <a:pt x="259" y="962"/>
                    </a:lnTo>
                    <a:lnTo>
                      <a:pt x="314" y="1240"/>
                    </a:lnTo>
                    <a:lnTo>
                      <a:pt x="369" y="1491"/>
                    </a:lnTo>
                    <a:lnTo>
                      <a:pt x="407" y="1666"/>
                    </a:lnTo>
                    <a:lnTo>
                      <a:pt x="418" y="1721"/>
                    </a:lnTo>
                    <a:lnTo>
                      <a:pt x="446" y="1721"/>
                    </a:lnTo>
                    <a:lnTo>
                      <a:pt x="479" y="1718"/>
                    </a:lnTo>
                    <a:lnTo>
                      <a:pt x="515" y="1714"/>
                    </a:lnTo>
                    <a:lnTo>
                      <a:pt x="567" y="1706"/>
                    </a:lnTo>
                    <a:lnTo>
                      <a:pt x="619" y="1690"/>
                    </a:lnTo>
                    <a:lnTo>
                      <a:pt x="674" y="1682"/>
                    </a:lnTo>
                    <a:lnTo>
                      <a:pt x="738" y="1666"/>
                    </a:lnTo>
                    <a:lnTo>
                      <a:pt x="798" y="1654"/>
                    </a:lnTo>
                    <a:lnTo>
                      <a:pt x="859" y="1634"/>
                    </a:lnTo>
                    <a:lnTo>
                      <a:pt x="919" y="1614"/>
                    </a:lnTo>
                    <a:lnTo>
                      <a:pt x="977" y="1594"/>
                    </a:lnTo>
                    <a:lnTo>
                      <a:pt x="1032" y="1578"/>
                    </a:lnTo>
                    <a:lnTo>
                      <a:pt x="1082" y="1555"/>
                    </a:lnTo>
                    <a:lnTo>
                      <a:pt x="1126" y="1531"/>
                    </a:lnTo>
                    <a:lnTo>
                      <a:pt x="1161" y="1507"/>
                    </a:lnTo>
                    <a:lnTo>
                      <a:pt x="1189" y="1491"/>
                    </a:lnTo>
                    <a:lnTo>
                      <a:pt x="1233" y="1459"/>
                    </a:lnTo>
                    <a:lnTo>
                      <a:pt x="1274" y="1439"/>
                    </a:lnTo>
                    <a:lnTo>
                      <a:pt x="1302" y="1435"/>
                    </a:lnTo>
                    <a:lnTo>
                      <a:pt x="1329" y="1439"/>
                    </a:lnTo>
                    <a:lnTo>
                      <a:pt x="1354" y="1459"/>
                    </a:lnTo>
                    <a:lnTo>
                      <a:pt x="1362" y="1483"/>
                    </a:lnTo>
                    <a:lnTo>
                      <a:pt x="1371" y="1515"/>
                    </a:lnTo>
                    <a:lnTo>
                      <a:pt x="1376" y="1551"/>
                    </a:lnTo>
                    <a:lnTo>
                      <a:pt x="1409" y="1543"/>
                    </a:lnTo>
                    <a:lnTo>
                      <a:pt x="1459" y="1531"/>
                    </a:lnTo>
                    <a:lnTo>
                      <a:pt x="1519" y="1527"/>
                    </a:lnTo>
                    <a:lnTo>
                      <a:pt x="1580" y="1515"/>
                    </a:lnTo>
                    <a:lnTo>
                      <a:pt x="1640" y="1515"/>
                    </a:lnTo>
                    <a:lnTo>
                      <a:pt x="1693" y="1515"/>
                    </a:lnTo>
                    <a:lnTo>
                      <a:pt x="1726" y="1507"/>
                    </a:lnTo>
                    <a:lnTo>
                      <a:pt x="1737" y="1507"/>
                    </a:lnTo>
                    <a:lnTo>
                      <a:pt x="1745" y="1479"/>
                    </a:lnTo>
                    <a:lnTo>
                      <a:pt x="1756" y="1451"/>
                    </a:lnTo>
                    <a:lnTo>
                      <a:pt x="1772" y="1427"/>
                    </a:lnTo>
                    <a:lnTo>
                      <a:pt x="1792" y="1403"/>
                    </a:lnTo>
                    <a:lnTo>
                      <a:pt x="1816" y="1396"/>
                    </a:lnTo>
                    <a:lnTo>
                      <a:pt x="1841" y="1396"/>
                    </a:lnTo>
                    <a:lnTo>
                      <a:pt x="1874" y="1399"/>
                    </a:lnTo>
                    <a:lnTo>
                      <a:pt x="1907" y="1415"/>
                    </a:lnTo>
                    <a:lnTo>
                      <a:pt x="1935" y="1427"/>
                    </a:lnTo>
                    <a:lnTo>
                      <a:pt x="1968" y="1439"/>
                    </a:lnTo>
                    <a:lnTo>
                      <a:pt x="2012" y="1447"/>
                    </a:lnTo>
                    <a:lnTo>
                      <a:pt x="2064" y="1447"/>
                    </a:lnTo>
                    <a:lnTo>
                      <a:pt x="2122" y="1451"/>
                    </a:lnTo>
                    <a:lnTo>
                      <a:pt x="2180" y="1451"/>
                    </a:lnTo>
                    <a:lnTo>
                      <a:pt x="2246" y="1451"/>
                    </a:lnTo>
                    <a:lnTo>
                      <a:pt x="2309" y="1451"/>
                    </a:lnTo>
                    <a:lnTo>
                      <a:pt x="2375" y="1447"/>
                    </a:lnTo>
                    <a:lnTo>
                      <a:pt x="2436" y="1439"/>
                    </a:lnTo>
                    <a:lnTo>
                      <a:pt x="2496" y="1439"/>
                    </a:lnTo>
                    <a:lnTo>
                      <a:pt x="2548" y="1435"/>
                    </a:lnTo>
                    <a:lnTo>
                      <a:pt x="2595" y="1427"/>
                    </a:lnTo>
                    <a:lnTo>
                      <a:pt x="2636" y="1423"/>
                    </a:lnTo>
                    <a:lnTo>
                      <a:pt x="2664" y="1423"/>
                    </a:lnTo>
                    <a:lnTo>
                      <a:pt x="2681" y="1415"/>
                    </a:lnTo>
                    <a:lnTo>
                      <a:pt x="2672" y="1396"/>
                    </a:lnTo>
                    <a:lnTo>
                      <a:pt x="2653" y="1332"/>
                    </a:lnTo>
                    <a:lnTo>
                      <a:pt x="2628" y="1252"/>
                    </a:lnTo>
                    <a:lnTo>
                      <a:pt x="2620" y="1201"/>
                    </a:lnTo>
                    <a:lnTo>
                      <a:pt x="2592" y="1101"/>
                    </a:lnTo>
                    <a:lnTo>
                      <a:pt x="2543" y="950"/>
                    </a:lnTo>
                    <a:lnTo>
                      <a:pt x="2482" y="767"/>
                    </a:lnTo>
                    <a:lnTo>
                      <a:pt x="2419" y="565"/>
                    </a:lnTo>
                    <a:lnTo>
                      <a:pt x="2359" y="370"/>
                    </a:lnTo>
                    <a:lnTo>
                      <a:pt x="2309" y="203"/>
                    </a:lnTo>
                    <a:lnTo>
                      <a:pt x="2270" y="96"/>
                    </a:lnTo>
                    <a:lnTo>
                      <a:pt x="2257" y="5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30"/>
              <p:cNvSpPr>
                <a:spLocks/>
              </p:cNvSpPr>
              <p:nvPr/>
            </p:nvSpPr>
            <p:spPr bwMode="auto">
              <a:xfrm>
                <a:off x="9177" y="9164"/>
                <a:ext cx="2607" cy="1955"/>
              </a:xfrm>
              <a:custGeom>
                <a:avLst/>
                <a:gdLst>
                  <a:gd name="T0" fmla="*/ 113 w 2607"/>
                  <a:gd name="T1" fmla="*/ 147 h 1955"/>
                  <a:gd name="T2" fmla="*/ 58 w 2607"/>
                  <a:gd name="T3" fmla="*/ 270 h 1955"/>
                  <a:gd name="T4" fmla="*/ 0 w 2607"/>
                  <a:gd name="T5" fmla="*/ 338 h 1955"/>
                  <a:gd name="T6" fmla="*/ 22 w 2607"/>
                  <a:gd name="T7" fmla="*/ 437 h 1955"/>
                  <a:gd name="T8" fmla="*/ 119 w 2607"/>
                  <a:gd name="T9" fmla="*/ 906 h 1955"/>
                  <a:gd name="T10" fmla="*/ 240 w 2607"/>
                  <a:gd name="T11" fmla="*/ 1474 h 1955"/>
                  <a:gd name="T12" fmla="*/ 333 w 2607"/>
                  <a:gd name="T13" fmla="*/ 1900 h 1955"/>
                  <a:gd name="T14" fmla="*/ 344 w 2607"/>
                  <a:gd name="T15" fmla="*/ 1955 h 1955"/>
                  <a:gd name="T16" fmla="*/ 405 w 2607"/>
                  <a:gd name="T17" fmla="*/ 1952 h 1955"/>
                  <a:gd name="T18" fmla="*/ 493 w 2607"/>
                  <a:gd name="T19" fmla="*/ 1940 h 1955"/>
                  <a:gd name="T20" fmla="*/ 600 w 2607"/>
                  <a:gd name="T21" fmla="*/ 1916 h 1955"/>
                  <a:gd name="T22" fmla="*/ 724 w 2607"/>
                  <a:gd name="T23" fmla="*/ 1888 h 1955"/>
                  <a:gd name="T24" fmla="*/ 845 w 2607"/>
                  <a:gd name="T25" fmla="*/ 1848 h 1955"/>
                  <a:gd name="T26" fmla="*/ 958 w 2607"/>
                  <a:gd name="T27" fmla="*/ 1812 h 1955"/>
                  <a:gd name="T28" fmla="*/ 1052 w 2607"/>
                  <a:gd name="T29" fmla="*/ 1765 h 1955"/>
                  <a:gd name="T30" fmla="*/ 1115 w 2607"/>
                  <a:gd name="T31" fmla="*/ 1725 h 1955"/>
                  <a:gd name="T32" fmla="*/ 1159 w 2607"/>
                  <a:gd name="T33" fmla="*/ 1693 h 1955"/>
                  <a:gd name="T34" fmla="*/ 1228 w 2607"/>
                  <a:gd name="T35" fmla="*/ 1669 h 1955"/>
                  <a:gd name="T36" fmla="*/ 1280 w 2607"/>
                  <a:gd name="T37" fmla="*/ 1693 h 1955"/>
                  <a:gd name="T38" fmla="*/ 1297 w 2607"/>
                  <a:gd name="T39" fmla="*/ 1749 h 1955"/>
                  <a:gd name="T40" fmla="*/ 1302 w 2607"/>
                  <a:gd name="T41" fmla="*/ 1785 h 1955"/>
                  <a:gd name="T42" fmla="*/ 1385 w 2607"/>
                  <a:gd name="T43" fmla="*/ 1765 h 1955"/>
                  <a:gd name="T44" fmla="*/ 1506 w 2607"/>
                  <a:gd name="T45" fmla="*/ 1749 h 1955"/>
                  <a:gd name="T46" fmla="*/ 1619 w 2607"/>
                  <a:gd name="T47" fmla="*/ 1749 h 1955"/>
                  <a:gd name="T48" fmla="*/ 1663 w 2607"/>
                  <a:gd name="T49" fmla="*/ 1741 h 1955"/>
                  <a:gd name="T50" fmla="*/ 1671 w 2607"/>
                  <a:gd name="T51" fmla="*/ 1713 h 1955"/>
                  <a:gd name="T52" fmla="*/ 1698 w 2607"/>
                  <a:gd name="T53" fmla="*/ 1661 h 1955"/>
                  <a:gd name="T54" fmla="*/ 1742 w 2607"/>
                  <a:gd name="T55" fmla="*/ 1630 h 1955"/>
                  <a:gd name="T56" fmla="*/ 1800 w 2607"/>
                  <a:gd name="T57" fmla="*/ 1633 h 1955"/>
                  <a:gd name="T58" fmla="*/ 1833 w 2607"/>
                  <a:gd name="T59" fmla="*/ 1649 h 1955"/>
                  <a:gd name="T60" fmla="*/ 1894 w 2607"/>
                  <a:gd name="T61" fmla="*/ 1673 h 1955"/>
                  <a:gd name="T62" fmla="*/ 1990 w 2607"/>
                  <a:gd name="T63" fmla="*/ 1681 h 1955"/>
                  <a:gd name="T64" fmla="*/ 2106 w 2607"/>
                  <a:gd name="T65" fmla="*/ 1685 h 1955"/>
                  <a:gd name="T66" fmla="*/ 2235 w 2607"/>
                  <a:gd name="T67" fmla="*/ 1685 h 1955"/>
                  <a:gd name="T68" fmla="*/ 2362 w 2607"/>
                  <a:gd name="T69" fmla="*/ 1673 h 1955"/>
                  <a:gd name="T70" fmla="*/ 2474 w 2607"/>
                  <a:gd name="T71" fmla="*/ 1669 h 1955"/>
                  <a:gd name="T72" fmla="*/ 2562 w 2607"/>
                  <a:gd name="T73" fmla="*/ 1657 h 1955"/>
                  <a:gd name="T74" fmla="*/ 2607 w 2607"/>
                  <a:gd name="T75" fmla="*/ 1649 h 1955"/>
                  <a:gd name="T76" fmla="*/ 2598 w 2607"/>
                  <a:gd name="T77" fmla="*/ 1630 h 1955"/>
                  <a:gd name="T78" fmla="*/ 2554 w 2607"/>
                  <a:gd name="T79" fmla="*/ 1486 h 1955"/>
                  <a:gd name="T80" fmla="*/ 2546 w 2607"/>
                  <a:gd name="T81" fmla="*/ 1435 h 1955"/>
                  <a:gd name="T82" fmla="*/ 2458 w 2607"/>
                  <a:gd name="T83" fmla="*/ 1156 h 1955"/>
                  <a:gd name="T84" fmla="*/ 2318 w 2607"/>
                  <a:gd name="T85" fmla="*/ 703 h 1955"/>
                  <a:gd name="T86" fmla="*/ 2180 w 2607"/>
                  <a:gd name="T87" fmla="*/ 282 h 1955"/>
                  <a:gd name="T88" fmla="*/ 2122 w 2607"/>
                  <a:gd name="T89" fmla="*/ 95 h 1955"/>
                  <a:gd name="T90" fmla="*/ 2073 w 2607"/>
                  <a:gd name="T91" fmla="*/ 111 h 1955"/>
                  <a:gd name="T92" fmla="*/ 1952 w 2607"/>
                  <a:gd name="T93" fmla="*/ 119 h 1955"/>
                  <a:gd name="T94" fmla="*/ 1811 w 2607"/>
                  <a:gd name="T95" fmla="*/ 95 h 1955"/>
                  <a:gd name="T96" fmla="*/ 1654 w 2607"/>
                  <a:gd name="T97" fmla="*/ 51 h 1955"/>
                  <a:gd name="T98" fmla="*/ 1503 w 2607"/>
                  <a:gd name="T99" fmla="*/ 16 h 1955"/>
                  <a:gd name="T100" fmla="*/ 1365 w 2607"/>
                  <a:gd name="T101" fmla="*/ 0 h 1955"/>
                  <a:gd name="T102" fmla="*/ 1253 w 2607"/>
                  <a:gd name="T103" fmla="*/ 12 h 1955"/>
                  <a:gd name="T104" fmla="*/ 1170 w 2607"/>
                  <a:gd name="T105" fmla="*/ 63 h 1955"/>
                  <a:gd name="T106" fmla="*/ 1151 w 2607"/>
                  <a:gd name="T107" fmla="*/ 111 h 1955"/>
                  <a:gd name="T108" fmla="*/ 1016 w 2607"/>
                  <a:gd name="T109" fmla="*/ 39 h 1955"/>
                  <a:gd name="T110" fmla="*/ 889 w 2607"/>
                  <a:gd name="T111" fmla="*/ 24 h 1955"/>
                  <a:gd name="T112" fmla="*/ 768 w 2607"/>
                  <a:gd name="T113" fmla="*/ 51 h 1955"/>
                  <a:gd name="T114" fmla="*/ 655 w 2607"/>
                  <a:gd name="T115" fmla="*/ 95 h 1955"/>
                  <a:gd name="T116" fmla="*/ 531 w 2607"/>
                  <a:gd name="T117" fmla="*/ 147 h 1955"/>
                  <a:gd name="T118" fmla="*/ 405 w 2607"/>
                  <a:gd name="T119" fmla="*/ 191 h 1955"/>
                  <a:gd name="T120" fmla="*/ 267 w 2607"/>
                  <a:gd name="T121" fmla="*/ 195 h 1955"/>
                  <a:gd name="T122" fmla="*/ 113 w 2607"/>
                  <a:gd name="T123" fmla="*/ 147 h 19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07"/>
                  <a:gd name="T187" fmla="*/ 0 h 1955"/>
                  <a:gd name="T188" fmla="*/ 2607 w 2607"/>
                  <a:gd name="T189" fmla="*/ 1955 h 19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07" h="1955">
                    <a:moveTo>
                      <a:pt x="113" y="147"/>
                    </a:moveTo>
                    <a:lnTo>
                      <a:pt x="113" y="147"/>
                    </a:lnTo>
                    <a:lnTo>
                      <a:pt x="83" y="218"/>
                    </a:lnTo>
                    <a:lnTo>
                      <a:pt x="58" y="270"/>
                    </a:lnTo>
                    <a:lnTo>
                      <a:pt x="31" y="310"/>
                    </a:lnTo>
                    <a:lnTo>
                      <a:pt x="0" y="338"/>
                    </a:lnTo>
                    <a:lnTo>
                      <a:pt x="22" y="437"/>
                    </a:lnTo>
                    <a:lnTo>
                      <a:pt x="66" y="640"/>
                    </a:lnTo>
                    <a:lnTo>
                      <a:pt x="119" y="906"/>
                    </a:lnTo>
                    <a:lnTo>
                      <a:pt x="185" y="1196"/>
                    </a:lnTo>
                    <a:lnTo>
                      <a:pt x="240" y="1474"/>
                    </a:lnTo>
                    <a:lnTo>
                      <a:pt x="295" y="1725"/>
                    </a:lnTo>
                    <a:lnTo>
                      <a:pt x="333" y="1900"/>
                    </a:lnTo>
                    <a:lnTo>
                      <a:pt x="344" y="1955"/>
                    </a:lnTo>
                    <a:lnTo>
                      <a:pt x="372" y="1955"/>
                    </a:lnTo>
                    <a:lnTo>
                      <a:pt x="405" y="1952"/>
                    </a:lnTo>
                    <a:lnTo>
                      <a:pt x="441" y="1948"/>
                    </a:lnTo>
                    <a:lnTo>
                      <a:pt x="493" y="1940"/>
                    </a:lnTo>
                    <a:lnTo>
                      <a:pt x="545" y="1924"/>
                    </a:lnTo>
                    <a:lnTo>
                      <a:pt x="600" y="1916"/>
                    </a:lnTo>
                    <a:lnTo>
                      <a:pt x="664" y="1900"/>
                    </a:lnTo>
                    <a:lnTo>
                      <a:pt x="724" y="1888"/>
                    </a:lnTo>
                    <a:lnTo>
                      <a:pt x="785" y="1868"/>
                    </a:lnTo>
                    <a:lnTo>
                      <a:pt x="845" y="1848"/>
                    </a:lnTo>
                    <a:lnTo>
                      <a:pt x="903" y="1828"/>
                    </a:lnTo>
                    <a:lnTo>
                      <a:pt x="958" y="1812"/>
                    </a:lnTo>
                    <a:lnTo>
                      <a:pt x="1008" y="1789"/>
                    </a:lnTo>
                    <a:lnTo>
                      <a:pt x="1052" y="1765"/>
                    </a:lnTo>
                    <a:lnTo>
                      <a:pt x="1087" y="1741"/>
                    </a:lnTo>
                    <a:lnTo>
                      <a:pt x="1115" y="1725"/>
                    </a:lnTo>
                    <a:lnTo>
                      <a:pt x="1159" y="1693"/>
                    </a:lnTo>
                    <a:lnTo>
                      <a:pt x="1200" y="1673"/>
                    </a:lnTo>
                    <a:lnTo>
                      <a:pt x="1228" y="1669"/>
                    </a:lnTo>
                    <a:lnTo>
                      <a:pt x="1255" y="1673"/>
                    </a:lnTo>
                    <a:lnTo>
                      <a:pt x="1280" y="1693"/>
                    </a:lnTo>
                    <a:lnTo>
                      <a:pt x="1288" y="1717"/>
                    </a:lnTo>
                    <a:lnTo>
                      <a:pt x="1297" y="1749"/>
                    </a:lnTo>
                    <a:lnTo>
                      <a:pt x="1302" y="1785"/>
                    </a:lnTo>
                    <a:lnTo>
                      <a:pt x="1335" y="1777"/>
                    </a:lnTo>
                    <a:lnTo>
                      <a:pt x="1385" y="1765"/>
                    </a:lnTo>
                    <a:lnTo>
                      <a:pt x="1445" y="1761"/>
                    </a:lnTo>
                    <a:lnTo>
                      <a:pt x="1506" y="1749"/>
                    </a:lnTo>
                    <a:lnTo>
                      <a:pt x="1566" y="1749"/>
                    </a:lnTo>
                    <a:lnTo>
                      <a:pt x="1619" y="1749"/>
                    </a:lnTo>
                    <a:lnTo>
                      <a:pt x="1652" y="1741"/>
                    </a:lnTo>
                    <a:lnTo>
                      <a:pt x="1663" y="1741"/>
                    </a:lnTo>
                    <a:lnTo>
                      <a:pt x="1671" y="1713"/>
                    </a:lnTo>
                    <a:lnTo>
                      <a:pt x="1682" y="1685"/>
                    </a:lnTo>
                    <a:lnTo>
                      <a:pt x="1698" y="1661"/>
                    </a:lnTo>
                    <a:lnTo>
                      <a:pt x="1718" y="1637"/>
                    </a:lnTo>
                    <a:lnTo>
                      <a:pt x="1742" y="1630"/>
                    </a:lnTo>
                    <a:lnTo>
                      <a:pt x="1767" y="1630"/>
                    </a:lnTo>
                    <a:lnTo>
                      <a:pt x="1800" y="1633"/>
                    </a:lnTo>
                    <a:lnTo>
                      <a:pt x="1833" y="1649"/>
                    </a:lnTo>
                    <a:lnTo>
                      <a:pt x="1861" y="1661"/>
                    </a:lnTo>
                    <a:lnTo>
                      <a:pt x="1894" y="1673"/>
                    </a:lnTo>
                    <a:lnTo>
                      <a:pt x="1938" y="1681"/>
                    </a:lnTo>
                    <a:lnTo>
                      <a:pt x="1990" y="1681"/>
                    </a:lnTo>
                    <a:lnTo>
                      <a:pt x="2048" y="1685"/>
                    </a:lnTo>
                    <a:lnTo>
                      <a:pt x="2106" y="1685"/>
                    </a:lnTo>
                    <a:lnTo>
                      <a:pt x="2172" y="1685"/>
                    </a:lnTo>
                    <a:lnTo>
                      <a:pt x="2235" y="1685"/>
                    </a:lnTo>
                    <a:lnTo>
                      <a:pt x="2301" y="1681"/>
                    </a:lnTo>
                    <a:lnTo>
                      <a:pt x="2362" y="1673"/>
                    </a:lnTo>
                    <a:lnTo>
                      <a:pt x="2422" y="1673"/>
                    </a:lnTo>
                    <a:lnTo>
                      <a:pt x="2474" y="1669"/>
                    </a:lnTo>
                    <a:lnTo>
                      <a:pt x="2521" y="1661"/>
                    </a:lnTo>
                    <a:lnTo>
                      <a:pt x="2562" y="1657"/>
                    </a:lnTo>
                    <a:lnTo>
                      <a:pt x="2590" y="1657"/>
                    </a:lnTo>
                    <a:lnTo>
                      <a:pt x="2607" y="1649"/>
                    </a:lnTo>
                    <a:lnTo>
                      <a:pt x="2598" y="1630"/>
                    </a:lnTo>
                    <a:lnTo>
                      <a:pt x="2579" y="1566"/>
                    </a:lnTo>
                    <a:lnTo>
                      <a:pt x="2554" y="1486"/>
                    </a:lnTo>
                    <a:lnTo>
                      <a:pt x="2546" y="1435"/>
                    </a:lnTo>
                    <a:lnTo>
                      <a:pt x="2513" y="1331"/>
                    </a:lnTo>
                    <a:lnTo>
                      <a:pt x="2458" y="1156"/>
                    </a:lnTo>
                    <a:lnTo>
                      <a:pt x="2389" y="938"/>
                    </a:lnTo>
                    <a:lnTo>
                      <a:pt x="2318" y="703"/>
                    </a:lnTo>
                    <a:lnTo>
                      <a:pt x="2243" y="477"/>
                    </a:lnTo>
                    <a:lnTo>
                      <a:pt x="2180" y="282"/>
                    </a:lnTo>
                    <a:lnTo>
                      <a:pt x="2139" y="143"/>
                    </a:lnTo>
                    <a:lnTo>
                      <a:pt x="2122" y="95"/>
                    </a:lnTo>
                    <a:lnTo>
                      <a:pt x="2073" y="111"/>
                    </a:lnTo>
                    <a:lnTo>
                      <a:pt x="2015" y="119"/>
                    </a:lnTo>
                    <a:lnTo>
                      <a:pt x="1952" y="119"/>
                    </a:lnTo>
                    <a:lnTo>
                      <a:pt x="1880" y="107"/>
                    </a:lnTo>
                    <a:lnTo>
                      <a:pt x="1811" y="95"/>
                    </a:lnTo>
                    <a:lnTo>
                      <a:pt x="1731" y="75"/>
                    </a:lnTo>
                    <a:lnTo>
                      <a:pt x="1654" y="51"/>
                    </a:lnTo>
                    <a:lnTo>
                      <a:pt x="1583" y="36"/>
                    </a:lnTo>
                    <a:lnTo>
                      <a:pt x="1503" y="16"/>
                    </a:lnTo>
                    <a:lnTo>
                      <a:pt x="1431" y="4"/>
                    </a:lnTo>
                    <a:lnTo>
                      <a:pt x="1365" y="0"/>
                    </a:lnTo>
                    <a:lnTo>
                      <a:pt x="1302" y="0"/>
                    </a:lnTo>
                    <a:lnTo>
                      <a:pt x="1253" y="12"/>
                    </a:lnTo>
                    <a:lnTo>
                      <a:pt x="1208" y="28"/>
                    </a:lnTo>
                    <a:lnTo>
                      <a:pt x="1170" y="63"/>
                    </a:lnTo>
                    <a:lnTo>
                      <a:pt x="1151" y="111"/>
                    </a:lnTo>
                    <a:lnTo>
                      <a:pt x="1082" y="71"/>
                    </a:lnTo>
                    <a:lnTo>
                      <a:pt x="1016" y="39"/>
                    </a:lnTo>
                    <a:lnTo>
                      <a:pt x="953" y="28"/>
                    </a:lnTo>
                    <a:lnTo>
                      <a:pt x="889" y="24"/>
                    </a:lnTo>
                    <a:lnTo>
                      <a:pt x="829" y="36"/>
                    </a:lnTo>
                    <a:lnTo>
                      <a:pt x="768" y="51"/>
                    </a:lnTo>
                    <a:lnTo>
                      <a:pt x="710" y="71"/>
                    </a:lnTo>
                    <a:lnTo>
                      <a:pt x="655" y="95"/>
                    </a:lnTo>
                    <a:lnTo>
                      <a:pt x="592" y="123"/>
                    </a:lnTo>
                    <a:lnTo>
                      <a:pt x="531" y="147"/>
                    </a:lnTo>
                    <a:lnTo>
                      <a:pt x="471" y="179"/>
                    </a:lnTo>
                    <a:lnTo>
                      <a:pt x="405" y="191"/>
                    </a:lnTo>
                    <a:lnTo>
                      <a:pt x="336" y="202"/>
                    </a:lnTo>
                    <a:lnTo>
                      <a:pt x="267" y="195"/>
                    </a:lnTo>
                    <a:lnTo>
                      <a:pt x="193" y="187"/>
                    </a:lnTo>
                    <a:lnTo>
                      <a:pt x="113" y="1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31"/>
              <p:cNvSpPr>
                <a:spLocks/>
              </p:cNvSpPr>
              <p:nvPr/>
            </p:nvSpPr>
            <p:spPr bwMode="auto">
              <a:xfrm>
                <a:off x="9521" y="10849"/>
                <a:ext cx="135" cy="270"/>
              </a:xfrm>
              <a:custGeom>
                <a:avLst/>
                <a:gdLst>
                  <a:gd name="T0" fmla="*/ 135 w 135"/>
                  <a:gd name="T1" fmla="*/ 0 h 270"/>
                  <a:gd name="T2" fmla="*/ 135 w 135"/>
                  <a:gd name="T3" fmla="*/ 0 h 270"/>
                  <a:gd name="T4" fmla="*/ 119 w 135"/>
                  <a:gd name="T5" fmla="*/ 40 h 270"/>
                  <a:gd name="T6" fmla="*/ 102 w 135"/>
                  <a:gd name="T7" fmla="*/ 76 h 270"/>
                  <a:gd name="T8" fmla="*/ 86 w 135"/>
                  <a:gd name="T9" fmla="*/ 123 h 270"/>
                  <a:gd name="T10" fmla="*/ 66 w 135"/>
                  <a:gd name="T11" fmla="*/ 163 h 270"/>
                  <a:gd name="T12" fmla="*/ 53 w 135"/>
                  <a:gd name="T13" fmla="*/ 203 h 270"/>
                  <a:gd name="T14" fmla="*/ 36 w 135"/>
                  <a:gd name="T15" fmla="*/ 231 h 270"/>
                  <a:gd name="T16" fmla="*/ 17 w 135"/>
                  <a:gd name="T17" fmla="*/ 255 h 270"/>
                  <a:gd name="T18" fmla="*/ 0 w 135"/>
                  <a:gd name="T19" fmla="*/ 270 h 2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270"/>
                  <a:gd name="T32" fmla="*/ 135 w 135"/>
                  <a:gd name="T33" fmla="*/ 270 h 2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270">
                    <a:moveTo>
                      <a:pt x="135" y="0"/>
                    </a:moveTo>
                    <a:lnTo>
                      <a:pt x="135" y="0"/>
                    </a:lnTo>
                    <a:lnTo>
                      <a:pt x="119" y="40"/>
                    </a:lnTo>
                    <a:lnTo>
                      <a:pt x="102" y="76"/>
                    </a:lnTo>
                    <a:lnTo>
                      <a:pt x="86" y="123"/>
                    </a:lnTo>
                    <a:lnTo>
                      <a:pt x="66" y="163"/>
                    </a:lnTo>
                    <a:lnTo>
                      <a:pt x="53" y="203"/>
                    </a:lnTo>
                    <a:lnTo>
                      <a:pt x="36" y="231"/>
                    </a:lnTo>
                    <a:lnTo>
                      <a:pt x="17" y="255"/>
                    </a:lnTo>
                    <a:lnTo>
                      <a:pt x="0" y="2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32"/>
              <p:cNvSpPr>
                <a:spLocks/>
              </p:cNvSpPr>
              <p:nvPr/>
            </p:nvSpPr>
            <p:spPr bwMode="auto">
              <a:xfrm>
                <a:off x="10666" y="10778"/>
                <a:ext cx="6" cy="135"/>
              </a:xfrm>
              <a:custGeom>
                <a:avLst/>
                <a:gdLst>
                  <a:gd name="T0" fmla="*/ 0 w 6"/>
                  <a:gd name="T1" fmla="*/ 0 h 135"/>
                  <a:gd name="T2" fmla="*/ 0 w 6"/>
                  <a:gd name="T3" fmla="*/ 0 h 135"/>
                  <a:gd name="T4" fmla="*/ 0 w 6"/>
                  <a:gd name="T5" fmla="*/ 31 h 135"/>
                  <a:gd name="T6" fmla="*/ 6 w 6"/>
                  <a:gd name="T7" fmla="*/ 79 h 135"/>
                  <a:gd name="T8" fmla="*/ 6 w 6"/>
                  <a:gd name="T9" fmla="*/ 123 h 135"/>
                  <a:gd name="T10" fmla="*/ 6 w 6"/>
                  <a:gd name="T11" fmla="*/ 135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35"/>
                  <a:gd name="T20" fmla="*/ 6 w 6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35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6" y="79"/>
                    </a:lnTo>
                    <a:lnTo>
                      <a:pt x="6" y="123"/>
                    </a:lnTo>
                    <a:lnTo>
                      <a:pt x="6" y="1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Line 33"/>
              <p:cNvSpPr>
                <a:spLocks noChangeShapeType="1"/>
              </p:cNvSpPr>
              <p:nvPr/>
            </p:nvSpPr>
            <p:spPr bwMode="auto">
              <a:xfrm>
                <a:off x="10328" y="9275"/>
                <a:ext cx="330" cy="1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6096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357158" y="2214554"/>
            <a:ext cx="6977082" cy="154780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413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Знания  – </a:t>
            </a: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</a:t>
            </a:r>
            <a:endParaRPr lang="en-US" sz="3600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дети удивления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endParaRPr lang="en-US" sz="3600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любопытства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7415" name="Picture 34" descr="collag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t="35001" r="55000"/>
          <a:stretch>
            <a:fillRect/>
          </a:stretch>
        </p:blipFill>
        <p:spPr>
          <a:xfrm>
            <a:off x="7572396" y="3714752"/>
            <a:ext cx="1313715" cy="2786082"/>
          </a:xfrm>
          <a:noFill/>
        </p:spPr>
      </p:pic>
      <p:pic>
        <p:nvPicPr>
          <p:cNvPr id="30" name="Picture 6" descr="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643142" y="214290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kern="10" dirty="0" smtClean="0">
                <a:ln w="12700" cmpd="sng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"ЕСЛИ У КАЖДОГО ЧЕЛОВЕКА БУДЕТ ПО ЯБЛОКУ</a:t>
            </a:r>
          </a:p>
          <a:p>
            <a:pPr algn="ctr">
              <a:defRPr/>
            </a:pPr>
            <a:r>
              <a:rPr lang="ru-RU" sz="1800" b="1" kern="10" dirty="0" smtClean="0">
                <a:ln w="12700" cmpd="sng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И ОНИ ОБМЕНИВАЮТСЯ ИМИ,  ТО НИЧЕГО НЕ ИЗМЕНИТСЯ.  НО ЕСЛИ СОБЕСЕДНИКИ ОБМЕНИВАЮТСЯ ИДЕЯМИ, ТО У КАЖДОГО ИХ СТАНЕТ  В ДВА РАЗА БОЛЬШЕ"</a:t>
            </a:r>
            <a:endParaRPr lang="ru-RU" sz="1800" b="1" kern="10" dirty="0">
              <a:ln w="12700" cmpd="sng">
                <a:solidFill>
                  <a:srgbClr val="CC66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pro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3"/>
            <a:ext cx="777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title1"/>
          <p:cNvPicPr>
            <a:picLocks noChangeAspect="1" noChangeArrowheads="1"/>
          </p:cNvPicPr>
          <p:nvPr/>
        </p:nvPicPr>
        <p:blipFill>
          <a:blip r:embed="rId3"/>
          <a:srcRect r="44485"/>
          <a:stretch>
            <a:fillRect/>
          </a:stretch>
        </p:blipFill>
        <p:spPr bwMode="auto">
          <a:xfrm>
            <a:off x="3708400" y="3357563"/>
            <a:ext cx="757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572454" y="3394075"/>
            <a:ext cx="2808287" cy="86360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rgbClr val="FF0066"/>
                </a:solidFill>
              </a:rPr>
              <a:t>Обучение через опыт и </a:t>
            </a:r>
          </a:p>
          <a:p>
            <a:pPr algn="ctr"/>
            <a:r>
              <a:rPr lang="ru-RU" sz="1600" b="1" i="1" dirty="0">
                <a:solidFill>
                  <a:srgbClr val="FF0066"/>
                </a:solidFill>
              </a:rPr>
              <a:t>сотрудничество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685800" y="5207000"/>
            <a:ext cx="2808287" cy="863600"/>
          </a:xfrm>
          <a:prstGeom prst="horizontalScroll">
            <a:avLst>
              <a:gd name="adj" fmla="val 12500"/>
            </a:avLst>
          </a:prstGeom>
          <a:solidFill>
            <a:schemeClr val="tx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cs typeface="+mn-cs"/>
              </a:rPr>
              <a:t>Проблемное обучение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5748972" y="2945720"/>
            <a:ext cx="2879725" cy="8636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  <a:cs typeface="+mn-cs"/>
              </a:rPr>
              <a:t>Игровые методы и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  <a:cs typeface="+mn-cs"/>
              </a:rPr>
              <a:t>приемы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5604509" y="4824231"/>
            <a:ext cx="3168650" cy="863600"/>
          </a:xfrm>
          <a:prstGeom prst="horizontalScroll">
            <a:avLst>
              <a:gd name="adj" fmla="val 12500"/>
            </a:avLst>
          </a:prstGeom>
          <a:solidFill>
            <a:schemeClr val="tx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660066"/>
                </a:solidFill>
                <a:cs typeface="+mn-cs"/>
              </a:rPr>
              <a:t>Поисковые и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660066"/>
                </a:solidFill>
                <a:cs typeface="+mn-cs"/>
              </a:rPr>
              <a:t>исследовательские методы</a:t>
            </a: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827088" y="1196752"/>
            <a:ext cx="7772400" cy="14400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Научно - методические основы </a:t>
            </a:r>
          </a:p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интерактивного обучения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733870" y="260350"/>
            <a:ext cx="4030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Мастерство – это когда «что» и «как»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приходят одновременно.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В. Мейерхольд </a:t>
            </a:r>
          </a:p>
        </p:txBody>
      </p:sp>
      <p:pic>
        <p:nvPicPr>
          <p:cNvPr id="12" name="Picture 6" descr="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43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6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6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6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6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6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2" grpId="0" animBg="1"/>
      <p:bldP spid="62473" grpId="0" animBg="1"/>
      <p:bldP spid="62474" grpId="0" animBg="1"/>
      <p:bldP spid="62476" grpId="0"/>
      <p:bldP spid="62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443663" y="4797425"/>
            <a:ext cx="2232025" cy="1295400"/>
          </a:xfrm>
          <a:prstGeom prst="rect">
            <a:avLst/>
          </a:prstGeom>
          <a:solidFill>
            <a:srgbClr val="0000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flipV="1">
            <a:off x="3779838" y="2997200"/>
            <a:ext cx="1657350" cy="1074738"/>
          </a:xfrm>
          <a:custGeom>
            <a:avLst/>
            <a:gdLst>
              <a:gd name="T0" fmla="*/ 63583538 w 21600"/>
              <a:gd name="T1" fmla="*/ 0 h 21600"/>
              <a:gd name="T2" fmla="*/ 0 w 21600"/>
              <a:gd name="T3" fmla="*/ 38197531 h 21600"/>
              <a:gd name="T4" fmla="*/ 63583538 w 21600"/>
              <a:gd name="T5" fmla="*/ 45835084 h 21600"/>
              <a:gd name="T6" fmla="*/ 127167077 w 21600"/>
              <a:gd name="T7" fmla="*/ 381975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77724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Задачи интерактивного обучения</a:t>
            </a:r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395288" y="2781300"/>
            <a:ext cx="3097212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+mn-cs"/>
              <a:sym typeface="Wingdings" pitchFamily="2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rgbClr val="FF0000"/>
                </a:solidFill>
                <a:latin typeface="Verdana" pitchFamily="34" charset="0"/>
                <a:cs typeface="+mn-cs"/>
                <a:sym typeface="Wingdings" pitchFamily="2" charset="2"/>
              </a:rPr>
              <a:t></a:t>
            </a:r>
            <a:r>
              <a:rPr lang="ru-RU" sz="1600" dirty="0">
                <a:solidFill>
                  <a:srgbClr val="FF0000"/>
                </a:solidFill>
                <a:latin typeface="Verdana" pitchFamily="34" charset="0"/>
                <a:cs typeface="+mn-cs"/>
              </a:rPr>
              <a:t> ПОЗНАВАТЕЛЬНАЯ</a:t>
            </a:r>
          </a:p>
          <a:p>
            <a:pPr algn="ctr">
              <a:defRPr/>
            </a:pPr>
            <a:endParaRPr lang="ru-RU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724525" y="2781300"/>
            <a:ext cx="3168650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+mn-cs"/>
              <a:sym typeface="Wingdings" pitchFamily="2" charset="2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F"/>
              <a:defRPr/>
            </a:pPr>
            <a:r>
              <a:rPr lang="ru-RU" sz="1600" dirty="0">
                <a:solidFill>
                  <a:srgbClr val="FF0000"/>
                </a:solidFill>
                <a:latin typeface="Verdana" pitchFamily="34" charset="0"/>
                <a:cs typeface="+mn-cs"/>
              </a:rPr>
              <a:t> КОММУНИКАТИВНО-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latin typeface="Verdana" pitchFamily="34" charset="0"/>
                <a:cs typeface="+mn-cs"/>
              </a:rPr>
              <a:t>РАЗВИВАЮЩАЯ</a:t>
            </a:r>
          </a:p>
          <a:p>
            <a:pPr algn="ctr">
              <a:defRPr/>
            </a:pPr>
            <a:endParaRPr lang="ru-RU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3059113" y="4292600"/>
            <a:ext cx="3168650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+mn-cs"/>
              <a:sym typeface="Wingdings" pitchFamily="2" charset="2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F"/>
              <a:defRPr/>
            </a:pPr>
            <a:r>
              <a:rPr lang="ru-RU" sz="1600" dirty="0">
                <a:solidFill>
                  <a:srgbClr val="FF0000"/>
                </a:solidFill>
                <a:latin typeface="Verdana" pitchFamily="34" charset="0"/>
                <a:cs typeface="+mn-cs"/>
              </a:rPr>
              <a:t> СОЦИАЛЬНО-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latin typeface="Verdana" pitchFamily="34" charset="0"/>
                <a:cs typeface="+mn-cs"/>
              </a:rPr>
              <a:t>ОРИЕНТАЦИОННАЯ</a:t>
            </a:r>
          </a:p>
          <a:p>
            <a:pPr algn="ctr">
              <a:defRPr/>
            </a:pPr>
            <a:endParaRPr lang="ru-RU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067175" y="333375"/>
            <a:ext cx="4768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Мы не учим ребенка ходить или говорить,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мы просто создаем для этого условия.</a:t>
            </a:r>
          </a:p>
          <a:p>
            <a:pPr algn="r"/>
            <a:r>
              <a:rPr lang="ru-RU" sz="1600" b="1" i="1" dirty="0" err="1">
                <a:solidFill>
                  <a:schemeClr val="bg1"/>
                </a:solidFill>
              </a:rPr>
              <a:t>Сильвестр</a:t>
            </a:r>
            <a:r>
              <a:rPr lang="ru-RU" sz="1600" b="1" i="1" dirty="0">
                <a:solidFill>
                  <a:schemeClr val="bg1"/>
                </a:solidFill>
              </a:rPr>
              <a:t> Роберт</a:t>
            </a:r>
          </a:p>
        </p:txBody>
      </p:sp>
      <p:pic>
        <p:nvPicPr>
          <p:cNvPr id="9243" name="Picture 27" descr="HNDSHA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797425"/>
            <a:ext cx="2232025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9244" name="Object 7"/>
          <p:cNvGraphicFramePr>
            <a:graphicFrameLocks noChangeAspect="1"/>
          </p:cNvGraphicFramePr>
          <p:nvPr/>
        </p:nvGraphicFramePr>
        <p:xfrm>
          <a:off x="468313" y="4868863"/>
          <a:ext cx="218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Точечный рисунок" r:id="rId4" imgW="4667902" imgH="3533333" progId="PBrush">
                  <p:embed/>
                </p:oleObj>
              </mc:Choice>
              <mc:Fallback>
                <p:oleObj name="Точечный рисунок" r:id="rId4" imgW="4667902" imgH="353333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868863"/>
                        <a:ext cx="2189162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E0E8FE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0E8FE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 descr="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791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 animBg="1"/>
      <p:bldP spid="9220" grpId="0" animBg="1"/>
      <p:bldP spid="9230" grpId="0" animBg="1"/>
      <p:bldP spid="9238" grpId="0" animBg="1"/>
      <p:bldP spid="9239" grpId="0" animBg="1"/>
      <p:bldP spid="9241" grpId="0" animBg="1"/>
      <p:bldP spid="9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77724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Возможности интерактивного обучения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31825" y="2492375"/>
            <a:ext cx="43722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Char char="ò"/>
            </a:pPr>
            <a:r>
              <a:rPr lang="ru-RU" sz="1800" dirty="0"/>
              <a:t> </a:t>
            </a:r>
            <a:r>
              <a:rPr lang="ru-RU" sz="1800" dirty="0" err="1">
                <a:solidFill>
                  <a:srgbClr val="0000FF"/>
                </a:solidFill>
              </a:rPr>
              <a:t>Отрабатывание</a:t>
            </a:r>
            <a:r>
              <a:rPr lang="ru-RU" sz="1800" dirty="0">
                <a:solidFill>
                  <a:srgbClr val="0000FF"/>
                </a:solidFill>
              </a:rPr>
              <a:t> в различных формах </a:t>
            </a:r>
            <a:r>
              <a:rPr lang="ru-RU" sz="1800" i="1" dirty="0" smtClean="0">
                <a:solidFill>
                  <a:srgbClr val="0000FF"/>
                </a:solidFill>
              </a:rPr>
              <a:t>коммуникативные </a:t>
            </a:r>
            <a:r>
              <a:rPr lang="ru-RU" sz="1800" i="1" dirty="0">
                <a:solidFill>
                  <a:srgbClr val="0000FF"/>
                </a:solidFill>
              </a:rPr>
              <a:t>компетенции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 smtClean="0">
                <a:solidFill>
                  <a:srgbClr val="0000FF"/>
                </a:solidFill>
              </a:rPr>
              <a:t>учащихся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447675" y="2270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 b="0">
              <a:solidFill>
                <a:schemeClr val="tx1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641262" y="333375"/>
            <a:ext cx="421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Учение без размышления бесполезно,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но и размышление без учения опасно</a:t>
            </a:r>
            <a:r>
              <a:rPr lang="ru-RU" sz="1600" b="1" i="1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Конфуций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43459" y="2407213"/>
            <a:ext cx="3084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Char char="ò"/>
            </a:pP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rgbClr val="0000FF"/>
                </a:solidFill>
              </a:rPr>
              <a:t>Усиление </a:t>
            </a:r>
            <a:r>
              <a:rPr lang="ru-RU" sz="1800" i="1" dirty="0">
                <a:solidFill>
                  <a:srgbClr val="0000FF"/>
                </a:solidFill>
              </a:rPr>
              <a:t>мотивации</a:t>
            </a:r>
            <a:r>
              <a:rPr lang="ru-RU" sz="1800" b="0" dirty="0">
                <a:solidFill>
                  <a:srgbClr val="0000FF"/>
                </a:solidFill>
              </a:rPr>
              <a:t> к 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0" dirty="0">
                <a:solidFill>
                  <a:srgbClr val="0000FF"/>
                </a:solidFill>
              </a:rPr>
              <a:t>изучению предмета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55976" y="3479205"/>
            <a:ext cx="341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Char char="ò"/>
            </a:pP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rgbClr val="0000FF"/>
                </a:solidFill>
              </a:rPr>
              <a:t>Создание </a:t>
            </a:r>
            <a:r>
              <a:rPr lang="ru-RU" sz="1800" i="1" dirty="0">
                <a:solidFill>
                  <a:srgbClr val="0000FF"/>
                </a:solidFill>
              </a:rPr>
              <a:t>благоприятной</a:t>
            </a:r>
            <a:r>
              <a:rPr lang="ru-RU" sz="1800" b="0" dirty="0">
                <a:solidFill>
                  <a:srgbClr val="0000FF"/>
                </a:solidFill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0" dirty="0">
                <a:solidFill>
                  <a:srgbClr val="0000FF"/>
                </a:solidFill>
              </a:rPr>
              <a:t>атмосферы на уроке</a:t>
            </a:r>
          </a:p>
        </p:txBody>
      </p:sp>
      <p:pic>
        <p:nvPicPr>
          <p:cNvPr id="11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27488" y="55833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Char char="ò"/>
            </a:pPr>
            <a:r>
              <a:rPr lang="ru-RU" dirty="0">
                <a:solidFill>
                  <a:srgbClr val="0000FF"/>
                </a:solidFill>
              </a:rPr>
              <a:t>Самопроизвольное </a:t>
            </a:r>
            <a:r>
              <a:rPr lang="ru-RU" i="1" dirty="0">
                <a:solidFill>
                  <a:srgbClr val="0000FF"/>
                </a:solidFill>
              </a:rPr>
              <a:t>запоминание 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новых знаний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0802" y="4375615"/>
            <a:ext cx="7484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Char char="ò"/>
            </a:pPr>
            <a:r>
              <a:rPr lang="ru-RU" sz="1800" i="1" dirty="0">
                <a:solidFill>
                  <a:srgbClr val="0000FF"/>
                </a:solidFill>
              </a:rPr>
              <a:t>Исключать монологическое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 smtClean="0">
                <a:solidFill>
                  <a:srgbClr val="0000FF"/>
                </a:solidFill>
              </a:rPr>
              <a:t>преподнесение </a:t>
            </a:r>
            <a:r>
              <a:rPr lang="ru-RU" sz="1800" dirty="0">
                <a:solidFill>
                  <a:srgbClr val="0000FF"/>
                </a:solidFill>
              </a:rPr>
              <a:t>учебного материала </a:t>
            </a:r>
            <a:r>
              <a:rPr lang="ru-RU" sz="1800" dirty="0" smtClean="0">
                <a:solidFill>
                  <a:srgbClr val="0000FF"/>
                </a:solidFill>
              </a:rPr>
              <a:t>и </a:t>
            </a:r>
            <a:r>
              <a:rPr lang="ru-RU" sz="1800" i="1" dirty="0">
                <a:solidFill>
                  <a:srgbClr val="0000FF"/>
                </a:solidFill>
              </a:rPr>
              <a:t>дублирование информации</a:t>
            </a:r>
            <a:r>
              <a:rPr lang="ru-RU" sz="1800" dirty="0">
                <a:solidFill>
                  <a:srgbClr val="0000FF"/>
                </a:solidFill>
              </a:rPr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ru-RU" sz="1800" dirty="0">
                <a:solidFill>
                  <a:srgbClr val="0000FF"/>
                </a:solidFill>
              </a:rPr>
              <a:t>которая может быть получена из </a:t>
            </a:r>
            <a:r>
              <a:rPr lang="ru-RU" sz="1800" dirty="0" smtClean="0">
                <a:solidFill>
                  <a:srgbClr val="0000FF"/>
                </a:solidFill>
              </a:rPr>
              <a:t>доступных </a:t>
            </a:r>
            <a:r>
              <a:rPr lang="ru-RU" sz="1800" dirty="0">
                <a:solidFill>
                  <a:srgbClr val="0000FF"/>
                </a:solidFill>
              </a:rPr>
              <a:t>источников </a:t>
            </a:r>
          </a:p>
        </p:txBody>
      </p:sp>
    </p:spTree>
    <p:extLst>
      <p:ext uri="{BB962C8B-B14F-4D97-AF65-F5344CB8AC3E}">
        <p14:creationId xmlns:p14="http://schemas.microsoft.com/office/powerpoint/2010/main" val="4138276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/>
      <p:bldP spid="55312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00167" y="142853"/>
            <a:ext cx="6786610" cy="928694"/>
          </a:xfrm>
          <a:prstGeom prst="roundRect">
            <a:avLst>
              <a:gd name="adj" fmla="val 40607"/>
            </a:avLst>
          </a:prstGeom>
          <a:gradFill rotWithShape="0">
            <a:gsLst>
              <a:gs pos="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9938" name="AutoShape 3"/>
          <p:cNvSpPr>
            <a:spLocks noChangeArrowheads="1"/>
          </p:cNvSpPr>
          <p:nvPr/>
        </p:nvSpPr>
        <p:spPr bwMode="auto">
          <a:xfrm rot="10800000">
            <a:off x="571472" y="4500570"/>
            <a:ext cx="1944688" cy="792163"/>
          </a:xfrm>
          <a:prstGeom prst="wedgeRectCallout">
            <a:avLst>
              <a:gd name="adj1" fmla="val -36287"/>
              <a:gd name="adj2" fmla="val 181860"/>
            </a:avLst>
          </a:prstGeom>
          <a:gradFill rotWithShape="0">
            <a:gsLst>
              <a:gs pos="0">
                <a:srgbClr val="635248"/>
              </a:gs>
              <a:gs pos="100000">
                <a:srgbClr val="D6B19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00FF"/>
            </a:prstShdw>
          </a:effectLst>
        </p:spPr>
        <p:txBody>
          <a:bodyPr rot="10800000"/>
          <a:lstStyle/>
          <a:p>
            <a:pPr algn="ctr"/>
            <a:r>
              <a:rPr lang="ru-RU" sz="2400" i="1" dirty="0">
                <a:latin typeface="Arial" charset="0"/>
              </a:rPr>
              <a:t>Дискуссия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10800000">
            <a:off x="214282" y="2500306"/>
            <a:ext cx="2016125" cy="792162"/>
          </a:xfrm>
          <a:prstGeom prst="wedgeRectCallout">
            <a:avLst>
              <a:gd name="adj1" fmla="val -72599"/>
              <a:gd name="adj2" fmla="val 215128"/>
            </a:avLst>
          </a:prstGeom>
          <a:solidFill>
            <a:srgbClr val="E9C98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+mn-cs"/>
              </a:rPr>
              <a:t>Мозговой штурм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10800000">
            <a:off x="6572264" y="2643182"/>
            <a:ext cx="2392808" cy="792163"/>
          </a:xfrm>
          <a:prstGeom prst="wedgeRectCallout">
            <a:avLst>
              <a:gd name="adj1" fmla="val 62293"/>
              <a:gd name="adj2" fmla="val 177655"/>
            </a:avLst>
          </a:prstGeom>
          <a:solidFill>
            <a:srgbClr val="E9C98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dirty="0">
                <a:latin typeface="Arial" charset="0"/>
                <a:cs typeface="+mn-cs"/>
              </a:rPr>
              <a:t>Компьютерные Информационные</a:t>
            </a: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 rot="10800000">
            <a:off x="5715008" y="3857628"/>
            <a:ext cx="2160587" cy="792163"/>
          </a:xfrm>
          <a:prstGeom prst="wedgeRectCallout">
            <a:avLst>
              <a:gd name="adj1" fmla="val -259"/>
              <a:gd name="adj2" fmla="val 97093"/>
            </a:avLst>
          </a:prstGeom>
          <a:gradFill rotWithShape="0">
            <a:gsLst>
              <a:gs pos="0">
                <a:srgbClr val="635248"/>
              </a:gs>
              <a:gs pos="100000">
                <a:srgbClr val="D6B19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00FF"/>
            </a:prstShdw>
          </a:effectLst>
        </p:spPr>
        <p:txBody>
          <a:bodyPr rot="10800000"/>
          <a:lstStyle/>
          <a:p>
            <a:pPr algn="ctr"/>
            <a:r>
              <a:rPr lang="ru-RU" sz="2400" i="1" dirty="0">
                <a:latin typeface="Arial" charset="0"/>
              </a:rPr>
              <a:t>Ролевые игры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862153" y="285728"/>
            <a:ext cx="62542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charset="0"/>
              </a:rPr>
              <a:t>Интерактивные </a:t>
            </a:r>
            <a:r>
              <a:rPr lang="ru-RU" sz="2800" dirty="0">
                <a:latin typeface="Arial" charset="0"/>
              </a:rPr>
              <a:t>методы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10800000">
            <a:off x="7286644" y="1571612"/>
            <a:ext cx="1714512" cy="863600"/>
          </a:xfrm>
          <a:prstGeom prst="wedgeRectCallout">
            <a:avLst>
              <a:gd name="adj1" fmla="val 41032"/>
              <a:gd name="adj2" fmla="val 101102"/>
            </a:avLst>
          </a:prstGeom>
          <a:gradFill rotWithShape="0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FF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dirty="0">
                <a:solidFill>
                  <a:srgbClr val="0000CC"/>
                </a:solidFill>
                <a:latin typeface="Arial" charset="0"/>
                <a:cs typeface="+mn-cs"/>
              </a:rPr>
              <a:t>Дебаты</a:t>
            </a:r>
          </a:p>
        </p:txBody>
      </p:sp>
      <p:pic>
        <p:nvPicPr>
          <p:cNvPr id="12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 rot="10800000">
            <a:off x="2285984" y="1857364"/>
            <a:ext cx="1944687" cy="792162"/>
          </a:xfrm>
          <a:prstGeom prst="wedgeRectCallout">
            <a:avLst>
              <a:gd name="adj1" fmla="val -36777"/>
              <a:gd name="adj2" fmla="val 154205"/>
            </a:avLst>
          </a:prstGeom>
          <a:gradFill rotWithShape="0">
            <a:gsLst>
              <a:gs pos="0">
                <a:srgbClr val="635248"/>
              </a:gs>
              <a:gs pos="100000">
                <a:srgbClr val="D6B19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00FF"/>
            </a:prstShdw>
          </a:effectLst>
        </p:spPr>
        <p:txBody>
          <a:bodyPr rot="10800000"/>
          <a:lstStyle/>
          <a:p>
            <a:pPr algn="ctr"/>
            <a:r>
              <a:rPr lang="ru-RU" sz="2400" i="1" dirty="0">
                <a:latin typeface="Arial" charset="0"/>
              </a:rPr>
              <a:t>Тренинги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4786314" y="1928802"/>
            <a:ext cx="1500198" cy="863600"/>
          </a:xfrm>
          <a:prstGeom prst="wedgeRectCallout">
            <a:avLst>
              <a:gd name="adj1" fmla="val 43767"/>
              <a:gd name="adj2" fmla="val 157352"/>
            </a:avLst>
          </a:prstGeom>
          <a:gradFill rotWithShape="0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FF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i="1" dirty="0">
                <a:solidFill>
                  <a:srgbClr val="0000CC"/>
                </a:solidFill>
                <a:latin typeface="Arial" charset="0"/>
                <a:cs typeface="+mn-cs"/>
              </a:rPr>
              <a:t>Кейсы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0800000">
            <a:off x="2643174" y="3000372"/>
            <a:ext cx="2557463" cy="1296988"/>
          </a:xfrm>
          <a:prstGeom prst="wedgeRectCallout">
            <a:avLst>
              <a:gd name="adj1" fmla="val -22006"/>
              <a:gd name="adj2" fmla="val 163831"/>
            </a:avLst>
          </a:prstGeom>
          <a:solidFill>
            <a:srgbClr val="E9C98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400" i="1" dirty="0">
                <a:latin typeface="Arial" charset="0"/>
                <a:cs typeface="+mn-cs"/>
              </a:rPr>
              <a:t>Анализ </a:t>
            </a:r>
            <a:r>
              <a:rPr lang="ru-RU" sz="2400" dirty="0">
                <a:latin typeface="Arial" charset="0"/>
                <a:cs typeface="+mn-cs"/>
              </a:rPr>
              <a:t>конкретных </a:t>
            </a:r>
            <a:r>
              <a:rPr lang="ru-RU" sz="2400" i="1" dirty="0">
                <a:latin typeface="Arial" charset="0"/>
                <a:cs typeface="+mn-cs"/>
              </a:rPr>
              <a:t>ситуаций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0800000">
            <a:off x="3071802" y="4786322"/>
            <a:ext cx="2160587" cy="792162"/>
          </a:xfrm>
          <a:prstGeom prst="wedgeRectCallout">
            <a:avLst>
              <a:gd name="adj1" fmla="val 4885"/>
              <a:gd name="adj2" fmla="val 110519"/>
            </a:avLst>
          </a:prstGeom>
          <a:gradFill rotWithShape="0">
            <a:gsLst>
              <a:gs pos="0">
                <a:srgbClr val="635248"/>
              </a:gs>
              <a:gs pos="100000">
                <a:srgbClr val="D6B19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00FF"/>
            </a:prstShdw>
          </a:effectLst>
        </p:spPr>
        <p:txBody>
          <a:bodyPr rot="10800000"/>
          <a:lstStyle/>
          <a:p>
            <a:pPr algn="ctr"/>
            <a:r>
              <a:rPr lang="ru-RU" sz="2400" i="1" dirty="0" err="1">
                <a:latin typeface="Arial" charset="0"/>
              </a:rPr>
              <a:t>Портфолио</a:t>
            </a:r>
            <a:endParaRPr lang="ru-RU" sz="2400" i="1" dirty="0">
              <a:latin typeface="Arial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357290" y="5857892"/>
            <a:ext cx="7572428" cy="792163"/>
          </a:xfrm>
          <a:prstGeom prst="wedgeRectCallout">
            <a:avLst>
              <a:gd name="adj1" fmla="val 347"/>
              <a:gd name="adj2" fmla="val -231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66"/>
                </a:solidFill>
                <a:latin typeface="Arial" charset="0"/>
              </a:rPr>
              <a:t>Исследовательская работа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181918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800" y="1447800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падении чего принято загадывать желание?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a</a:t>
            </a:r>
            <a:r>
              <a:rPr lang="ru-RU" sz="3200" b="1" dirty="0" smtClean="0"/>
              <a:t>) Температуры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b</a:t>
            </a:r>
            <a:r>
              <a:rPr lang="ru-RU" sz="3200" b="1" dirty="0" smtClean="0"/>
              <a:t>) Дисциплины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c</a:t>
            </a:r>
            <a:r>
              <a:rPr lang="ru-RU" sz="3200" b="1" dirty="0" smtClean="0"/>
              <a:t>) Звезды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d</a:t>
            </a:r>
            <a:r>
              <a:rPr lang="ru-RU" sz="3200" b="1" dirty="0" smtClean="0"/>
              <a:t>) Курса рубля</a:t>
            </a:r>
            <a:endParaRPr lang="ru-RU" sz="3200" b="1" dirty="0"/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9200" y="2286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  <a:endParaRPr lang="ru-RU" sz="60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800" y="1447800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падении чего принято загадывать желание?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a</a:t>
            </a:r>
            <a:r>
              <a:rPr lang="ru-RU" sz="3200" b="1" dirty="0" smtClean="0"/>
              <a:t>) Температуры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b</a:t>
            </a:r>
            <a:r>
              <a:rPr lang="ru-RU" sz="3200" b="1" dirty="0" smtClean="0"/>
              <a:t>) Дисциплины</a:t>
            </a:r>
            <a:br>
              <a:rPr lang="ru-RU" sz="3200" b="1" dirty="0" smtClean="0"/>
            </a:br>
            <a:r>
              <a:rPr lang="ru-RU" sz="3200" b="1" dirty="0" smtClean="0"/>
              <a:t>   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c</a:t>
            </a:r>
            <a:r>
              <a:rPr lang="ru-RU" sz="3200" b="1" dirty="0" smtClean="0">
                <a:solidFill>
                  <a:srgbClr val="FF0000"/>
                </a:solidFill>
              </a:rPr>
              <a:t>) Звезды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d</a:t>
            </a:r>
            <a:r>
              <a:rPr lang="ru-RU" sz="3200" b="1" dirty="0" smtClean="0"/>
              <a:t>) Курса рубля</a:t>
            </a:r>
            <a:endParaRPr lang="ru-RU" sz="3200" b="1" dirty="0"/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2286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</a:p>
        </p:txBody>
      </p:sp>
      <p:pic>
        <p:nvPicPr>
          <p:cNvPr id="6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5600" y="990600"/>
            <a:ext cx="624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роли какого автомобильного устройства выступает по отношению к </a:t>
            </a:r>
            <a:br>
              <a:rPr lang="ru-RU" sz="3200" b="1" dirty="0" smtClean="0"/>
            </a:br>
            <a:r>
              <a:rPr lang="ru-RU" sz="3200" b="1" dirty="0" smtClean="0"/>
              <a:t>      торговле реклама?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a</a:t>
            </a:r>
            <a:r>
              <a:rPr lang="ru-RU" sz="3200" dirty="0" smtClean="0"/>
              <a:t>) Зажигания</a:t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b</a:t>
            </a:r>
            <a:r>
              <a:rPr lang="ru-RU" sz="3200" dirty="0" smtClean="0"/>
              <a:t>) Двигателя</a:t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c</a:t>
            </a:r>
            <a:r>
              <a:rPr lang="ru-RU" sz="3200" dirty="0" smtClean="0"/>
              <a:t>) Глушителя</a:t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d</a:t>
            </a:r>
            <a:r>
              <a:rPr lang="ru-RU" sz="3200" dirty="0" smtClean="0"/>
              <a:t>) Тормоза</a:t>
            </a:r>
            <a:endParaRPr lang="ru-RU" sz="3200" b="1" dirty="0"/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52600" y="0"/>
            <a:ext cx="6889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</a:p>
        </p:txBody>
      </p:sp>
      <p:pic>
        <p:nvPicPr>
          <p:cNvPr id="6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14554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5600" y="990600"/>
            <a:ext cx="624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роли какого автомобильного устройства выступает по отношению к </a:t>
            </a:r>
            <a:br>
              <a:rPr lang="ru-RU" sz="3200" b="1" dirty="0" smtClean="0"/>
            </a:br>
            <a:r>
              <a:rPr lang="ru-RU" sz="3200" b="1" dirty="0" smtClean="0"/>
              <a:t>      торговле реклама?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a</a:t>
            </a:r>
            <a:r>
              <a:rPr lang="ru-RU" sz="3200" dirty="0" smtClean="0"/>
              <a:t>) Зажигания</a:t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>
                <a:solidFill>
                  <a:srgbClr val="FF0000"/>
                </a:solidFill>
              </a:rPr>
              <a:t>b</a:t>
            </a:r>
            <a:r>
              <a:rPr lang="ru-RU" sz="3200" dirty="0" smtClean="0">
                <a:solidFill>
                  <a:srgbClr val="FF0000"/>
                </a:solidFill>
              </a:rPr>
              <a:t>) Двигателя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c</a:t>
            </a:r>
            <a:r>
              <a:rPr lang="ru-RU" sz="3200" dirty="0" smtClean="0"/>
              <a:t>) Глушителя</a:t>
            </a:r>
            <a:br>
              <a:rPr lang="ru-RU" sz="3200" dirty="0" smtClean="0"/>
            </a:br>
            <a:r>
              <a:rPr lang="ru-RU" sz="3200" dirty="0" smtClean="0"/>
              <a:t>    </a:t>
            </a:r>
            <a:r>
              <a:rPr lang="ru-RU" sz="3200" dirty="0" err="1" smtClean="0"/>
              <a:t>d</a:t>
            </a:r>
            <a:r>
              <a:rPr lang="ru-RU" sz="3200" dirty="0" smtClean="0"/>
              <a:t>) Тормоза</a:t>
            </a:r>
            <a:endParaRPr lang="ru-RU" sz="3200" b="1" dirty="0"/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64642" y="0"/>
            <a:ext cx="4693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</a:p>
        </p:txBody>
      </p:sp>
      <p:pic>
        <p:nvPicPr>
          <p:cNvPr id="6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71678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99060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 отца Мэри есть пять дочерей: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1. Чача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2. </a:t>
            </a:r>
            <a:r>
              <a:rPr lang="ru-RU" sz="3200" b="1" dirty="0" err="1" smtClean="0">
                <a:solidFill>
                  <a:srgbClr val="FFFF00"/>
                </a:solidFill>
              </a:rPr>
              <a:t>Чече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3. </a:t>
            </a:r>
            <a:r>
              <a:rPr lang="ru-RU" sz="3200" b="1" dirty="0" err="1" smtClean="0">
                <a:solidFill>
                  <a:srgbClr val="FFFF00"/>
                </a:solidFill>
              </a:rPr>
              <a:t>Чичи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4. </a:t>
            </a:r>
            <a:r>
              <a:rPr lang="ru-RU" sz="3200" b="1" dirty="0" err="1" smtClean="0">
                <a:solidFill>
                  <a:srgbClr val="FFFF00"/>
                </a:solidFill>
              </a:rPr>
              <a:t>Чочо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5. ?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Вопрос: Как зовут пятую                               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             дочь?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93242" y="0"/>
            <a:ext cx="4693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</a:p>
        </p:txBody>
      </p:sp>
      <p:pic>
        <p:nvPicPr>
          <p:cNvPr id="7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928802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990600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 отца Мэри есть пять дочерей: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1. Чача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2. </a:t>
            </a:r>
            <a:r>
              <a:rPr lang="ru-RU" sz="3200" b="1" dirty="0" err="1" smtClean="0">
                <a:solidFill>
                  <a:srgbClr val="FFFF00"/>
                </a:solidFill>
              </a:rPr>
              <a:t>Чече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3. </a:t>
            </a:r>
            <a:r>
              <a:rPr lang="ru-RU" sz="3200" b="1" dirty="0" err="1" smtClean="0">
                <a:solidFill>
                  <a:srgbClr val="FFFF00"/>
                </a:solidFill>
              </a:rPr>
              <a:t>Чичи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4. </a:t>
            </a:r>
            <a:r>
              <a:rPr lang="ru-RU" sz="3200" b="1" dirty="0" err="1" smtClean="0">
                <a:solidFill>
                  <a:srgbClr val="FFFF00"/>
                </a:solidFill>
              </a:rPr>
              <a:t>Чочо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5. </a:t>
            </a:r>
            <a:r>
              <a:rPr lang="ru-RU" sz="3200" b="1" dirty="0" err="1" smtClean="0">
                <a:solidFill>
                  <a:srgbClr val="FF0000"/>
                </a:solidFill>
              </a:rPr>
              <a:t>Чучу</a:t>
            </a:r>
            <a:r>
              <a:rPr lang="ru-RU" sz="3200" b="1" dirty="0" smtClean="0">
                <a:solidFill>
                  <a:srgbClr val="FFFF00"/>
                </a:solidFill>
              </a:rPr>
              <a:t>?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r>
              <a:rPr lang="ru-RU" sz="3200" b="1" dirty="0" smtClean="0">
                <a:solidFill>
                  <a:srgbClr val="FFFF00"/>
                </a:solidFill>
              </a:rPr>
              <a:t>?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Вопрос: Как зовут пятую                               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             дочь?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</a:rPr>
              <a:t>НЕТ</a:t>
            </a:r>
            <a:r>
              <a:rPr lang="ru-RU" sz="32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93242" y="0"/>
            <a:ext cx="4693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</a:p>
        </p:txBody>
      </p:sp>
      <p:pic>
        <p:nvPicPr>
          <p:cNvPr id="6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928802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000100" y="285728"/>
            <a:ext cx="7542213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Интерактивные методы </a:t>
            </a:r>
          </a:p>
          <a:p>
            <a:pPr algn="ctr"/>
            <a:r>
              <a:rPr lang="ru-RU" sz="32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обучения и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643314"/>
            <a:ext cx="800100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“Великим ученым ребенок может и не быть, а вот самостоятельным человеком, способным анализировать свои поступки, поведение, самосовершенствоваться, реализовывать себя в окружающем мире ему научиться необходимо</a:t>
            </a: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”.</a:t>
            </a:r>
            <a:endParaRPr lang="en-US" sz="1800" b="1" dirty="0" smtClean="0">
              <a:solidFill>
                <a:schemeClr val="bg1"/>
              </a:solidFill>
              <a:latin typeface="Comic Sans MS" pitchFamily="66" charset="0"/>
              <a:cs typeface="+mn-cs"/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Педагогическая мудрость</a:t>
            </a:r>
            <a:endParaRPr lang="ru-RU" sz="1800" b="1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0469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990600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 отца </a:t>
            </a:r>
            <a:r>
              <a:rPr lang="ru-RU" sz="3200" b="1" dirty="0" smtClean="0">
                <a:solidFill>
                  <a:srgbClr val="C00000"/>
                </a:solidFill>
              </a:rPr>
              <a:t>Мэри</a:t>
            </a:r>
            <a:r>
              <a:rPr lang="ru-RU" sz="3200" b="1" dirty="0" smtClean="0">
                <a:solidFill>
                  <a:srgbClr val="FFFF00"/>
                </a:solidFill>
              </a:rPr>
              <a:t> есть пять дочерей: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1. Чача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2. </a:t>
            </a:r>
            <a:r>
              <a:rPr lang="ru-RU" sz="3200" b="1" dirty="0" err="1" smtClean="0">
                <a:solidFill>
                  <a:srgbClr val="FFFF00"/>
                </a:solidFill>
              </a:rPr>
              <a:t>Чече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3. </a:t>
            </a:r>
            <a:r>
              <a:rPr lang="ru-RU" sz="3200" b="1" dirty="0" err="1" smtClean="0">
                <a:solidFill>
                  <a:srgbClr val="FFFF00"/>
                </a:solidFill>
              </a:rPr>
              <a:t>Чичи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4. </a:t>
            </a:r>
            <a:r>
              <a:rPr lang="ru-RU" sz="3200" b="1" dirty="0" err="1" smtClean="0">
                <a:solidFill>
                  <a:srgbClr val="FFFF00"/>
                </a:solidFill>
              </a:rPr>
              <a:t>Чочо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5.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Вопрос: Как зовут пятую                               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             дочь?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</a:rPr>
              <a:t>Мери</a:t>
            </a:r>
            <a:r>
              <a:rPr lang="ru-RU" sz="32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93242" y="0"/>
            <a:ext cx="4693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Тест-разминка</a:t>
            </a:r>
          </a:p>
        </p:txBody>
      </p:sp>
      <p:pic>
        <p:nvPicPr>
          <p:cNvPr id="6" name="Содержимое 4" descr="32020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928802"/>
            <a:ext cx="2643206" cy="3071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6900882" cy="935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dirty="0" smtClean="0"/>
              <a:t>«Дерево решений»</a:t>
            </a:r>
            <a:r>
              <a:rPr lang="ru-RU" sz="3600" dirty="0" smtClean="0"/>
              <a:t>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3429000"/>
            <a:ext cx="7581850" cy="3238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    </a:t>
            </a:r>
            <a:r>
              <a:rPr lang="ru-RU" sz="2400" b="1" i="1" dirty="0" smtClean="0"/>
              <a:t>Класс делится на 3 или 4 группы с одинаковым количеством учеников. Каждая группа обсуждает вопрос и делает записи на своем «дереве» (лист ватмана), потом группы меняются местами и дописывают на деревьях соседей свои идеи.</a:t>
            </a:r>
          </a:p>
        </p:txBody>
      </p:sp>
      <p:pic>
        <p:nvPicPr>
          <p:cNvPr id="29702" name="Picture 5" descr="Картинка 5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88913"/>
            <a:ext cx="157637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5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«Аквариум»</a:t>
            </a:r>
            <a:r>
              <a:rPr lang="ru-RU" sz="3600" dirty="0" smtClean="0"/>
              <a:t>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675"/>
            <a:ext cx="8229600" cy="11556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400" b="1" i="1" dirty="0" smtClean="0"/>
              <a:t>Несколько учеников разыгрывают ситуацию в круге, а остальные наблюдают и анализируют.</a:t>
            </a:r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4429124" y="142852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Делай то, что ты можешь, с помощью того, чем ты располагаешь, там, где ты сейчас.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Теодор Рузвельт</a:t>
            </a:r>
          </a:p>
        </p:txBody>
      </p:sp>
      <p:pic>
        <p:nvPicPr>
          <p:cNvPr id="8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8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20827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«Кейс-метод»</a:t>
            </a:r>
            <a:r>
              <a:rPr lang="ru-RU" sz="3600" dirty="0" smtClean="0"/>
              <a:t>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20888"/>
            <a:ext cx="7787208" cy="324035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800" b="1" i="1" dirty="0" smtClean="0"/>
              <a:t>Письменное описание какой-либо конкретной реальной ситуации, предлагаемой  обучающимся для анализа, определения сути заключенной в ней проблемы и поиска оптимального варианта решения ситуации</a:t>
            </a: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59039_428x321__l8g2j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28604"/>
            <a:ext cx="1571636" cy="11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549275"/>
            <a:ext cx="5500726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«Займи позицию»</a:t>
            </a:r>
            <a:r>
              <a:rPr lang="ru-RU" sz="3600" dirty="0" smtClean="0"/>
              <a:t>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3269" y="2852936"/>
            <a:ext cx="7758086" cy="33995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800" b="1" i="1" dirty="0" smtClean="0"/>
              <a:t>Зачитывается какое-нибудь утверждение и ученики должны подойти к плакату со словом «ДА» или «НЕТ». Желательно, чтобы они объяснили свою позицию </a:t>
            </a:r>
          </a:p>
        </p:txBody>
      </p:sp>
      <p:pic>
        <p:nvPicPr>
          <p:cNvPr id="6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57165"/>
            <a:ext cx="1133350" cy="23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24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571480"/>
            <a:ext cx="6643734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«Броуновское движение»</a:t>
            </a:r>
            <a:r>
              <a:rPr lang="ru-RU" sz="3600" dirty="0" smtClean="0"/>
              <a:t>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928802"/>
            <a:ext cx="8229600" cy="19716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400" b="1" i="1" dirty="0" smtClean="0"/>
              <a:t>Движение учеников по всему классу с целью сбора информации по предложенной теме.</a:t>
            </a:r>
          </a:p>
        </p:txBody>
      </p:sp>
      <p:pic>
        <p:nvPicPr>
          <p:cNvPr id="6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270704a64d27d4c6b654f58f188359a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319" y="0"/>
            <a:ext cx="2297681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9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7313"/>
            <a:ext cx="8229600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Лекция-провокация</a:t>
            </a:r>
            <a:r>
              <a:rPr lang="ru-RU" sz="3600" dirty="0" smtClean="0"/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71678"/>
            <a:ext cx="8229600" cy="40719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В яркий солнечный день дети отправились в поход. Чтобы было не так жарко, ребята оделись в темные костюмы. Сначала дорога шла по песчаному берегу реки, песок был сухим и чистым идти было легко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дальше путешественники  свернули на луг и пришлось сбавить шаг.      Далеко впереди ребята увидели человека, который рубил хворост. Подойдя к дровосеку метров на 200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ребята увидели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как он поднял и опустил топор на толстый сук, однако удар топора они услышали не сразу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На ночлег расположились у берега реки. К вечеру стало свежо, но после купания ребятам стало теплее.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8267" y="188913"/>
            <a:ext cx="39323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Надо верить, что ты много можешь,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тогда многое станет возможным.</a:t>
            </a:r>
          </a:p>
          <a:p>
            <a:pPr algn="r"/>
            <a:r>
              <a:rPr lang="ru-RU" sz="1600" b="1" i="1" dirty="0" err="1">
                <a:solidFill>
                  <a:schemeClr val="bg1"/>
                </a:solidFill>
              </a:rPr>
              <a:t>В.М.Борисов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34qa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-285776"/>
            <a:ext cx="1085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98853" lon="21273981" rev="21598851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14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7313"/>
            <a:ext cx="8229600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Лекция-провокация</a:t>
            </a:r>
            <a:r>
              <a:rPr lang="ru-RU" sz="3600" dirty="0" smtClean="0"/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71678"/>
            <a:ext cx="8229600" cy="40719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В яркий солнечный день дети отправились в поход. Чтобы было не так жарко, ребята оделись в </a:t>
            </a:r>
            <a:r>
              <a:rPr lang="ru-RU" sz="1800" b="1" i="1" dirty="0" smtClean="0">
                <a:solidFill>
                  <a:srgbClr val="C00000"/>
                </a:solidFill>
              </a:rPr>
              <a:t>темные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костюмы. Сначала дорога шла по песчаному берегу реки, песок был сухим и чистым идти было </a:t>
            </a:r>
            <a:r>
              <a:rPr lang="ru-RU" sz="1800" b="1" i="1" dirty="0" smtClean="0">
                <a:solidFill>
                  <a:srgbClr val="C00000"/>
                </a:solidFill>
              </a:rPr>
              <a:t>легко</a:t>
            </a:r>
            <a:r>
              <a:rPr lang="ru-RU" sz="18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дальше путешественники  свернули на луг и пришлось </a:t>
            </a:r>
            <a:r>
              <a:rPr lang="ru-RU" sz="1800" b="1" i="1" dirty="0" smtClean="0">
                <a:solidFill>
                  <a:srgbClr val="C00000"/>
                </a:solidFill>
              </a:rPr>
              <a:t>сбавить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шаг. Далеко впереди ребята увидели человека, который рубил хворост. Подойдя к дровосеку метров на </a:t>
            </a:r>
            <a:r>
              <a:rPr lang="ru-RU" sz="1800" b="1" i="1" dirty="0" smtClean="0">
                <a:solidFill>
                  <a:srgbClr val="C00000"/>
                </a:solidFill>
              </a:rPr>
              <a:t>200</a:t>
            </a:r>
            <a:r>
              <a:rPr lang="ru-RU" sz="18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ребята </a:t>
            </a:r>
            <a:r>
              <a:rPr lang="ru-RU" sz="1800" b="1" i="1" dirty="0" smtClean="0">
                <a:solidFill>
                  <a:srgbClr val="C00000"/>
                </a:solidFill>
              </a:rPr>
              <a:t>увидели,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как он поднял и опустил топор на толстый сук, однако удар топора они </a:t>
            </a:r>
            <a:r>
              <a:rPr lang="ru-RU" sz="1800" b="1" i="1" dirty="0" smtClean="0">
                <a:solidFill>
                  <a:srgbClr val="C00000"/>
                </a:solidFill>
              </a:rPr>
              <a:t>услышали не сразу</a:t>
            </a:r>
            <a:r>
              <a:rPr lang="ru-RU" sz="1800" dirty="0" smtClean="0">
                <a:solidFill>
                  <a:srgbClr val="C00000"/>
                </a:solidFill>
              </a:rPr>
              <a:t>.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На ночлег расположились у берега реки. К вечеру стало свежо, но после купания ребятам стало </a:t>
            </a:r>
            <a:r>
              <a:rPr lang="ru-RU" sz="1800" b="1" i="1" dirty="0" smtClean="0">
                <a:solidFill>
                  <a:srgbClr val="C00000"/>
                </a:solidFill>
              </a:rPr>
              <a:t>теплее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8267" y="188913"/>
            <a:ext cx="39323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Надо верить, что ты много можешь,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тогда многое станет возможным.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В.М.Борисов</a:t>
            </a: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34qa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5852" y="0"/>
            <a:ext cx="1085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98853" lon="21273981" rev="21598851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827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713"/>
            <a:ext cx="8229600" cy="8640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«Мозговая атака»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51090"/>
            <a:ext cx="8115300" cy="26865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«Мозговая атака», «мозговой штурм» (метод «</a:t>
            </a:r>
            <a:r>
              <a:rPr lang="ru-RU" sz="2000" b="1" i="1" dirty="0" err="1" smtClean="0"/>
              <a:t>дельфи</a:t>
            </a:r>
            <a:r>
              <a:rPr lang="ru-RU" sz="2000" b="1" i="1" dirty="0" smtClean="0"/>
              <a:t>») – это метод, при котором принимается любой ответ учащихся на заданный вопрос. Важно не давать оценку высказываемым точкам зрения сразу, а принимать все и записывать мнение каждого на доске или листе бумаги. Участники должны знать, что от них не требуется  обоснований или объяснений ответов.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087752" y="188913"/>
            <a:ext cx="4786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Недостаточно только иметь хороший разум,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главное – хорошо применять его.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Декарт</a:t>
            </a: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1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WordArt 9"/>
          <p:cNvSpPr>
            <a:spLocks noChangeArrowheads="1" noChangeShapeType="1" noTextEdit="1"/>
          </p:cNvSpPr>
          <p:nvPr/>
        </p:nvSpPr>
        <p:spPr bwMode="auto">
          <a:xfrm rot="21289802">
            <a:off x="1044157" y="1305452"/>
            <a:ext cx="3657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r="100000" b="100000"/>
                  </a:path>
                </a:gradFill>
                <a:latin typeface="Impact"/>
              </a:rPr>
              <a:t>Деловые  игры</a:t>
            </a:r>
          </a:p>
        </p:txBody>
      </p:sp>
      <p:sp>
        <p:nvSpPr>
          <p:cNvPr id="129034" name="WordArt 10"/>
          <p:cNvSpPr>
            <a:spLocks noChangeArrowheads="1" noChangeShapeType="1" noTextEdit="1"/>
          </p:cNvSpPr>
          <p:nvPr/>
        </p:nvSpPr>
        <p:spPr bwMode="auto">
          <a:xfrm rot="20860739">
            <a:off x="531855" y="2927089"/>
            <a:ext cx="41529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Дидактические  игры</a:t>
            </a:r>
          </a:p>
        </p:txBody>
      </p:sp>
      <p:pic>
        <p:nvPicPr>
          <p:cNvPr id="15368" name="Picture 16" descr="1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1676400"/>
            <a:ext cx="2019300" cy="1500188"/>
          </a:xfrm>
          <a:noFill/>
        </p:spPr>
      </p:pic>
      <p:sp>
        <p:nvSpPr>
          <p:cNvPr id="15370" name="WordArt 21"/>
          <p:cNvSpPr>
            <a:spLocks noChangeArrowheads="1" noChangeShapeType="1" noTextEdit="1"/>
          </p:cNvSpPr>
          <p:nvPr/>
        </p:nvSpPr>
        <p:spPr bwMode="auto">
          <a:xfrm>
            <a:off x="5867400" y="1524000"/>
            <a:ext cx="3276600" cy="527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00FF"/>
                    </a:gs>
                  </a:gsLst>
                  <a:lin ang="18900000" scaled="1"/>
                </a:gradFill>
                <a:latin typeface="Impact"/>
              </a:rPr>
              <a:t>компьютерные игры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67400" y="1524000"/>
            <a:ext cx="3276600" cy="1652588"/>
            <a:chOff x="3696" y="960"/>
            <a:chExt cx="2064" cy="1041"/>
          </a:xfrm>
        </p:grpSpPr>
        <p:pic>
          <p:nvPicPr>
            <p:cNvPr id="15372" name="Picture 22" descr="1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1056"/>
              <a:ext cx="127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696" y="960"/>
              <a:ext cx="2064" cy="332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3" lon="19439992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00FF"/>
                      </a:gs>
                    </a:gsLst>
                    <a:lin ang="18900000" scaled="1"/>
                  </a:gradFill>
                  <a:latin typeface="Impact"/>
                </a:rPr>
                <a:t>компьютерные игры</a:t>
              </a:r>
            </a:p>
          </p:txBody>
        </p:sp>
      </p:grpSp>
      <p:pic>
        <p:nvPicPr>
          <p:cNvPr id="16" name="Picture 6" descr="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Интерактивные методы обучения и воспитания</a:t>
            </a:r>
            <a:endParaRPr lang="ru-RU" dirty="0" smtClean="0">
              <a:solidFill>
                <a:srgbClr val="FF99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300" dirty="0" smtClean="0"/>
              <a:t>  </a:t>
            </a:r>
            <a:r>
              <a:rPr lang="ru-RU" sz="2300" b="1" dirty="0" smtClean="0"/>
              <a:t>«</a:t>
            </a:r>
            <a:r>
              <a:rPr lang="ru-RU" sz="2300" b="1" dirty="0" err="1" smtClean="0"/>
              <a:t>Интерактив</a:t>
            </a:r>
            <a:r>
              <a:rPr lang="ru-RU" sz="2300" b="1" dirty="0" smtClean="0"/>
              <a:t>» </a:t>
            </a:r>
            <a:r>
              <a:rPr lang="ru-RU" sz="2300" dirty="0" smtClean="0"/>
              <a:t>от английского ”</a:t>
            </a:r>
            <a:r>
              <a:rPr lang="en-US" sz="2300" dirty="0" smtClean="0"/>
              <a:t>interact</a:t>
            </a:r>
            <a:r>
              <a:rPr lang="ru-RU" sz="2300" dirty="0" smtClean="0"/>
              <a:t>”,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300" dirty="0" smtClean="0"/>
              <a:t>                 где “</a:t>
            </a:r>
            <a:r>
              <a:rPr lang="en-US" sz="2300" dirty="0" smtClean="0"/>
              <a:t>inter</a:t>
            </a:r>
            <a:r>
              <a:rPr lang="ru-RU" sz="2300" dirty="0" smtClean="0"/>
              <a:t>”- это «взаимный», “</a:t>
            </a:r>
            <a:r>
              <a:rPr lang="en-US" sz="2300" dirty="0" smtClean="0"/>
              <a:t>act</a:t>
            </a:r>
            <a:r>
              <a:rPr lang="ru-RU" sz="2300" dirty="0" smtClean="0"/>
              <a:t>”- действовать.</a:t>
            </a:r>
            <a:endParaRPr lang="ru-RU" sz="2300" i="1" u="sng" dirty="0" smtClean="0"/>
          </a:p>
          <a:p>
            <a:pPr eaLnBrk="1" hangingPunct="1">
              <a:lnSpc>
                <a:spcPct val="90000"/>
              </a:lnSpc>
            </a:pPr>
            <a:r>
              <a:rPr lang="ru-RU" sz="2300" b="1" i="1" dirty="0" smtClean="0"/>
              <a:t>Интерактивный </a:t>
            </a:r>
            <a:r>
              <a:rPr lang="ru-RU" sz="2300" i="1" dirty="0" smtClean="0"/>
              <a:t>означает</a:t>
            </a:r>
            <a:r>
              <a:rPr lang="ru-RU" sz="2300" dirty="0" smtClean="0"/>
              <a:t> способность взаимодействовать или находится в режиме беседы, диалога с чем-либо (например, компьютером) или кем-либо (например, человеком).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dirty="0" smtClean="0"/>
              <a:t>Интерактивные методы воспитания обозначают воспитание через </a:t>
            </a:r>
            <a:r>
              <a:rPr lang="ru-RU" sz="2300" b="1" dirty="0" smtClean="0"/>
              <a:t>участие</a:t>
            </a:r>
            <a:r>
              <a:rPr lang="ru-RU" sz="2300" dirty="0" smtClean="0"/>
              <a:t> и </a:t>
            </a:r>
            <a:r>
              <a:rPr lang="ru-RU" sz="2300" b="1" dirty="0" smtClean="0"/>
              <a:t>взаимодействие. </a:t>
            </a:r>
            <a:r>
              <a:rPr lang="ru-RU" sz="2300" dirty="0" smtClean="0"/>
              <a:t>Методология участия и взаимодействия полностью вовлекает в процесс воспитания.</a:t>
            </a:r>
          </a:p>
        </p:txBody>
      </p:sp>
      <p:pic>
        <p:nvPicPr>
          <p:cNvPr id="4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>Ролевая игра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8880"/>
            <a:ext cx="8064127" cy="22326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Ролевая игра – это разыгрывание участниками группы сценки с заранее распределенными ролями в интересах овладения определенной  поведенческой или эмоциональной стороной жизненных ситуаций.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25727" y="188913"/>
            <a:ext cx="3780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Всякая деятельность, связанная с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условностями – это игра.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Е.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Коротаева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6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8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071538" y="228600"/>
            <a:ext cx="7310462" cy="1200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Информационные  и компьютерные </a:t>
            </a:r>
          </a:p>
          <a:p>
            <a:pPr algn="ctr"/>
            <a:r>
              <a:rPr lang="ru-RU" sz="3600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методы обучения</a:t>
            </a:r>
            <a:endParaRPr lang="ru-RU" sz="3600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6525" name="WordArt 29"/>
          <p:cNvSpPr>
            <a:spLocks noChangeArrowheads="1" noChangeShapeType="1" noTextEdit="1"/>
          </p:cNvSpPr>
          <p:nvPr/>
        </p:nvSpPr>
        <p:spPr bwMode="auto">
          <a:xfrm>
            <a:off x="3429000" y="1219200"/>
            <a:ext cx="5410200" cy="45720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123"/>
              </a:avLst>
            </a:prstTxWarp>
            <a:scene3d>
              <a:camera prst="orthographicFront"/>
              <a:lightRig rig="threePt" dir="t"/>
            </a:scene3d>
            <a:sp3d extrusionH="57150">
              <a:extrusionClr>
                <a:schemeClr val="bg1"/>
              </a:extrusionClr>
            </a:sp3d>
          </a:bodyPr>
          <a:lstStyle/>
          <a:p>
            <a:pPr algn="ctr">
              <a:defRPr/>
            </a:pPr>
            <a:endParaRPr lang="ru-RU" sz="4800" b="1" kern="10" dirty="0">
              <a:ln w="12700" cmpd="sng">
                <a:solidFill>
                  <a:srgbClr val="CC6600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6527" name="WordArt 3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791200" y="2743200"/>
            <a:ext cx="33528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CC66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5786" y="4143380"/>
            <a:ext cx="33577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hlinkClick r:id="rId4"/>
              </a:rPr>
              <a:t>www.grafikus.ru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/>
          </p:nvPr>
        </p:nvSpPr>
        <p:spPr>
          <a:xfrm>
            <a:off x="357158" y="2500306"/>
            <a:ext cx="5429288" cy="1785949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</a:rPr>
              <a:t>      * при объяснении нового материала,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*при закреплении знаний,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*при повторении,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*при контроле ЗУН.</a:t>
            </a:r>
          </a:p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B30D31"/>
                </a:solidFill>
                <a:latin typeface="Times New Roman" pitchFamily="18" charset="0"/>
              </a:rPr>
              <a:t>Компьютер используется на всех этапах  процесса обучения-</a:t>
            </a:r>
          </a:p>
        </p:txBody>
      </p:sp>
    </p:spTree>
    <p:extLst>
      <p:ext uri="{BB962C8B-B14F-4D97-AF65-F5344CB8AC3E}">
        <p14:creationId xmlns:p14="http://schemas.microsoft.com/office/powerpoint/2010/main" val="368840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port0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5" flipH="1">
            <a:off x="64" y="3643392"/>
            <a:ext cx="1601788" cy="13096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2707" name="Picture 3" descr="gol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051">
            <a:off x="900113" y="29956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afficher_image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140" flipH="1">
            <a:off x="7823200" y="3511550"/>
            <a:ext cx="12668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0" y="4953000"/>
            <a:ext cx="9144000" cy="381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2710" name="Picture 6" descr="gol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1949" flipH="1">
            <a:off x="6729413" y="28813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gol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051">
            <a:off x="2259013" y="28813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gol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1949" flipH="1">
            <a:off x="5116513" y="27797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gol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051">
            <a:off x="3541713" y="27416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08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1450" y="3405188"/>
            <a:ext cx="1085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0"/>
            <a:ext cx="9324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Arial" charset="0"/>
              </a:rPr>
              <a:t>        Два велосипедиста движутся навстречу друг другу. Вместе с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I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 велосипедистом вылетел голубь со скоростью 55км/ч, встретив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II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, он вернулся к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I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. И летал между ними до тех пор пока они не встретились. </a:t>
            </a:r>
          </a:p>
          <a:p>
            <a:r>
              <a:rPr lang="ru-RU" sz="2400" b="1" dirty="0">
                <a:latin typeface="Times New Roman" pitchFamily="18" charset="0"/>
                <a:cs typeface="Arial" charset="0"/>
              </a:rPr>
              <a:t>        Какое расстояние пролетел голубь?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60338" y="2584450"/>
            <a:ext cx="1555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1806575"/>
            <a:ext cx="2532063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Arial" charset="0"/>
              </a:rPr>
              <a:t>15,8км/ч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7405688" y="2554288"/>
            <a:ext cx="1555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713538" y="1752600"/>
            <a:ext cx="2227262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Arial" charset="0"/>
              </a:rPr>
              <a:t>9,7км/ч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-281814">
            <a:off x="390525" y="5276850"/>
            <a:ext cx="8229600" cy="1470025"/>
            <a:chOff x="246" y="3324"/>
            <a:chExt cx="5184" cy="926"/>
          </a:xfrm>
        </p:grpSpPr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 rot="290284">
              <a:off x="2095" y="3731"/>
              <a:ext cx="1559" cy="519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3300"/>
                  </a:solidFill>
                  <a:latin typeface="Times New Roman" pitchFamily="18" charset="0"/>
                  <a:cs typeface="Arial" charset="0"/>
                </a:rPr>
                <a:t>  35,7км</a:t>
              </a:r>
              <a:r>
                <a:rPr lang="ru-RU" b="1"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13330" name="AutoShape 18"/>
            <p:cNvSpPr>
              <a:spLocks/>
            </p:cNvSpPr>
            <p:nvPr/>
          </p:nvSpPr>
          <p:spPr bwMode="auto">
            <a:xfrm rot="-5146703">
              <a:off x="2602" y="968"/>
              <a:ext cx="471" cy="5184"/>
            </a:xfrm>
            <a:prstGeom prst="leftBrace">
              <a:avLst>
                <a:gd name="adj1" fmla="val 9172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85 L 0.07327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08177 -0.0009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7 C 0.09757 -0.04051 0.19531 -0.07685 0.27378 -0.08958 C 0.35226 -0.10208 0.41059 -0.09398 0.47066 -0.08055 C 0.53073 -0.06713 0.58264 -0.03819 0.63472 -0.00926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741 C -0.08299 -0.04375 -0.16302 -0.09444 -0.22709 -0.11227 C -0.2915 -0.12986 -0.33924 -0.11852 -0.3882 -0.09977 C -0.4375 -0.08102 -0.47986 -0.04074 -0.52223 -0.00023 " pathEditMode="relative" rAng="0" ptsTypes="aaaA">
                                      <p:cBhvr>
                                        <p:cTn id="19" dur="5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6 0.00278 L 0.13437 0.0009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0092 L -0.1526 -0.0009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0.05799 -0.04028 0.11615 -0.08009 0.16285 -0.09398 C 0.20955 -0.10764 0.24427 -0.09884 0.28004 -0.08426 C 0.3158 -0.06944 0.3467 -0.03796 0.37778 -0.00625 " pathEditMode="relative" rAng="0" ptsTypes="aaaA">
                                      <p:cBhvr>
                                        <p:cTn id="32" dur="5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-0.00092 L -0.22621 -0.0009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21 -0.00023 L 0.13438 -0.00023 " pathEditMode="relative" rAng="0" ptsTypes="AA">
                                      <p:cBhvr>
                                        <p:cTn id="36" dur="5000" spd="-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0.03732 -0.05116 -0.07465 -0.10186 -0.10451 -0.11968 C -0.13437 -0.13727 -0.15659 -0.12593 -0.17934 -0.10718 C -0.20225 -0.08843 -0.22205 -0.04815 -0.24166 -0.00764 " pathEditMode="relative" rAng="0" ptsTypes="aaaA">
                                      <p:cBhvr>
                                        <p:cTn id="45" dur="5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-3.7037E-7 L 0.26945 -0.0037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21 -0.00092 L -0.29288 -0.0009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0926 C 0.00295 -0.02615 0.01736 -0.04259 0.02882 -0.04838 C 0.04045 -0.05393 0.04896 -0.05046 0.05781 -0.04444 C 0.06649 -0.03819 0.07413 -0.02523 0.08194 -0.01203 " pathEditMode="relative" rAng="0" ptsTypes="aaaA">
                                      <p:cBhvr>
                                        <p:cTn id="59" dur="5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5 -0.0037 L 0.34862 -0.0037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88 -0.00092 L -0.3651 -0.00092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1214438"/>
            <a:ext cx="4509120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Разминки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7290" y="2786058"/>
            <a:ext cx="7267598" cy="1785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i="1" dirty="0" smtClean="0"/>
              <a:t>Разминки с целью снятия психологической и физической нагрузки. Разминки также способствуют развитию коммуникативных навыков (общению). Они должны быть уместными по содержанию, форме деятельности и  продолжительности. </a:t>
            </a:r>
          </a:p>
        </p:txBody>
      </p:sp>
      <p:sp>
        <p:nvSpPr>
          <p:cNvPr id="37895" name="Прямоугольник 5"/>
          <p:cNvSpPr>
            <a:spLocks noChangeArrowheads="1"/>
          </p:cNvSpPr>
          <p:nvPr/>
        </p:nvSpPr>
        <p:spPr bwMode="auto">
          <a:xfrm>
            <a:off x="5572125" y="285750"/>
            <a:ext cx="321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i="1" dirty="0">
                <a:solidFill>
                  <a:schemeClr val="bg2"/>
                </a:solidFill>
              </a:rPr>
              <a:t>Что сделалось смешным, не может  быть опасным.</a:t>
            </a:r>
          </a:p>
          <a:p>
            <a:pPr algn="r"/>
            <a:r>
              <a:rPr lang="ru-RU" sz="1600" i="1" dirty="0">
                <a:solidFill>
                  <a:schemeClr val="bg2"/>
                </a:solidFill>
              </a:rPr>
              <a:t>Вольтер </a:t>
            </a:r>
          </a:p>
        </p:txBody>
      </p:sp>
      <p:pic>
        <p:nvPicPr>
          <p:cNvPr id="8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57250"/>
            <a:ext cx="7186613" cy="1214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smtClean="0"/>
              <a:t>Просмотр и обсуждение видеофильмов</a:t>
            </a:r>
            <a:r>
              <a:rPr lang="ru-RU" sz="3600" smtClean="0"/>
              <a:t>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643188"/>
            <a:ext cx="8229600" cy="3665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</a:t>
            </a:r>
            <a:r>
              <a:rPr lang="ru-RU" sz="2400" b="1" i="1" dirty="0" smtClean="0"/>
              <a:t>Видеофильмы соответствующего содержания можно использовать на любом из этапов занятий как  дополнительный материал. </a:t>
            </a:r>
            <a:br>
              <a:rPr lang="ru-RU" sz="2400" b="1" i="1" dirty="0" smtClean="0"/>
            </a:br>
            <a:r>
              <a:rPr lang="ru-RU" sz="2400" b="1" i="1" dirty="0" smtClean="0"/>
              <a:t>Перед показом фильма необходимо поставить перед обучаемыми  несколько (3-5) ключевых вопросов. Это будет основой для последующего обсуждения. Можно останавливать фильм на заранее отобранных кадрах и проводить дискуссию. </a:t>
            </a:r>
            <a:br>
              <a:rPr lang="ru-RU" sz="2400" b="1" i="1" dirty="0" smtClean="0"/>
            </a:br>
            <a:r>
              <a:rPr lang="ru-RU" sz="2400" b="1" i="1" dirty="0" smtClean="0"/>
              <a:t>В конце необходимо обязательно совместно с обучаемыми подвести итоги  и озвучить извлеченные выводы.</a:t>
            </a: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1563"/>
            <a:ext cx="8229600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dirty="0" smtClean="0"/>
              <a:t>Разработка проекта</a:t>
            </a:r>
            <a:r>
              <a:rPr lang="ru-RU" sz="3600" dirty="0" smtClean="0"/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92375"/>
            <a:ext cx="8229600" cy="19367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   </a:t>
            </a:r>
            <a:r>
              <a:rPr lang="ru-RU" sz="2400" b="1" i="1" dirty="0" smtClean="0"/>
              <a:t>Этот метод позволяет участникам мысленно выйти за пределы аудитории и составить проект своих действий по обсуждаемому вопросу. Самое главное, что группа или отдельный участник имеет возможность защитить свой проект, доказать преимущество его перед другими и узнать мнение друзей.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4214813" y="214313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Мы всегда начинаем больше уважать людей после того, как попробуем делать их работу.</a:t>
            </a:r>
          </a:p>
          <a:p>
            <a:pPr algn="r"/>
            <a:r>
              <a:rPr lang="ru-RU" sz="1400" b="1" i="1" dirty="0">
                <a:solidFill>
                  <a:schemeClr val="bg1"/>
                </a:solidFill>
              </a:rPr>
              <a:t>У. </a:t>
            </a:r>
            <a:r>
              <a:rPr lang="ru-RU" sz="1400" b="1" i="1" dirty="0" err="1">
                <a:solidFill>
                  <a:schemeClr val="bg1"/>
                </a:solidFill>
              </a:rPr>
              <a:t>Феде</a:t>
            </a:r>
            <a:r>
              <a:rPr lang="ru-RU" sz="1400" i="1" dirty="0" err="1">
                <a:solidFill>
                  <a:schemeClr val="bg1"/>
                </a:solidFill>
              </a:rPr>
              <a:t>р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2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697662" cy="111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Правила использования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интеракивных методов</a:t>
            </a:r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395288" y="1628775"/>
            <a:ext cx="8497887" cy="665163"/>
          </a:xfrm>
          <a:prstGeom prst="flowChartTerminator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603" name="AutoShape 4" descr="Джинсовая ткань"/>
          <p:cNvSpPr>
            <a:spLocks noChangeArrowheads="1"/>
          </p:cNvSpPr>
          <p:nvPr/>
        </p:nvSpPr>
        <p:spPr bwMode="auto">
          <a:xfrm>
            <a:off x="323850" y="2492375"/>
            <a:ext cx="8424863" cy="665163"/>
          </a:xfrm>
          <a:prstGeom prst="flowChartTerminator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4" name="AutoShape 5" descr="Джинсовая ткань"/>
          <p:cNvSpPr>
            <a:spLocks noChangeArrowheads="1"/>
          </p:cNvSpPr>
          <p:nvPr/>
        </p:nvSpPr>
        <p:spPr bwMode="auto">
          <a:xfrm>
            <a:off x="395288" y="3213100"/>
            <a:ext cx="8424862" cy="809625"/>
          </a:xfrm>
          <a:prstGeom prst="flowChartTerminator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5" name="AutoShape 6" descr="Джинсовая ткань"/>
          <p:cNvSpPr>
            <a:spLocks noChangeArrowheads="1"/>
          </p:cNvSpPr>
          <p:nvPr/>
        </p:nvSpPr>
        <p:spPr bwMode="auto">
          <a:xfrm>
            <a:off x="395288" y="4149725"/>
            <a:ext cx="8424862" cy="665163"/>
          </a:xfrm>
          <a:prstGeom prst="flowChartTerminator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6" name="AutoShape 7" descr="Джинсовая ткань"/>
          <p:cNvSpPr>
            <a:spLocks noChangeArrowheads="1"/>
          </p:cNvSpPr>
          <p:nvPr/>
        </p:nvSpPr>
        <p:spPr bwMode="auto">
          <a:xfrm>
            <a:off x="357188" y="4929188"/>
            <a:ext cx="8424862" cy="665162"/>
          </a:xfrm>
          <a:prstGeom prst="flowChartTerminator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7" name="AutoShape 8" descr="Джинсовая ткань"/>
          <p:cNvSpPr>
            <a:spLocks noChangeArrowheads="1"/>
          </p:cNvSpPr>
          <p:nvPr/>
        </p:nvSpPr>
        <p:spPr bwMode="auto">
          <a:xfrm>
            <a:off x="395288" y="5734050"/>
            <a:ext cx="8424862" cy="863600"/>
          </a:xfrm>
          <a:prstGeom prst="flowChartTerminator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11188" y="17732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827088" y="16287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  <a:latin typeface="Arial" charset="0"/>
              </a:rPr>
              <a:t>1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Во время мозгового штурма нет ни начальников, ни                      подчиненных – есть ведущий и участники. 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971550" y="2492375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D9E8FD"/>
                </a:solidFill>
                <a:latin typeface="Arial" charset="0"/>
              </a:rPr>
              <a:t>2. Освободиться от стереотипов, шаблонов. Юмор и раскованность приветствуются.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900113" y="321310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FFC000"/>
                </a:solidFill>
                <a:latin typeface="Arial" charset="0"/>
              </a:rPr>
              <a:t>3. </a:t>
            </a:r>
            <a:r>
              <a:rPr lang="ru-RU" sz="2000" b="1" dirty="0">
                <a:solidFill>
                  <a:srgbClr val="FFC000"/>
                </a:solidFill>
                <a:latin typeface="Arial" charset="0"/>
              </a:rPr>
              <a:t>Полная свобода воображения. Идея (самая фантастичная и невероятная) встречается с одобрением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00113" y="414972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  <a:latin typeface="Arial" charset="0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. Можно задавать коллегам вопросы для уточнения и развития их идей.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900113" y="4941888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5.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На стадии обсуждения запрещены критические замечания, отвержения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.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428596" y="5876925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Arial" charset="0"/>
              </a:rPr>
              <a:t>6.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Мысль должна быть сформулирована тщательно и коротко.</a:t>
            </a:r>
          </a:p>
        </p:txBody>
      </p:sp>
      <p:pic>
        <p:nvPicPr>
          <p:cNvPr id="17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616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214282" y="1714488"/>
            <a:ext cx="4176712" cy="207170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00034" y="188912"/>
            <a:ext cx="3857652" cy="1239824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0000FF"/>
                </a:solidFill>
              </a:rPr>
              <a:t>Уход от темы. </a:t>
            </a:r>
            <a:endParaRPr lang="en-US" sz="1800" dirty="0" smtClean="0">
              <a:solidFill>
                <a:srgbClr val="0000FF"/>
              </a:solidFill>
            </a:endParaRPr>
          </a:p>
          <a:p>
            <a:pPr algn="ctr"/>
            <a:r>
              <a:rPr lang="ru-RU" sz="1800" dirty="0" smtClean="0">
                <a:solidFill>
                  <a:srgbClr val="0000FF"/>
                </a:solidFill>
              </a:rPr>
              <a:t>Переход </a:t>
            </a:r>
            <a:r>
              <a:rPr lang="ru-RU" sz="1800" dirty="0">
                <a:solidFill>
                  <a:srgbClr val="0000FF"/>
                </a:solidFill>
              </a:rPr>
              <a:t>учебной </a:t>
            </a:r>
          </a:p>
          <a:p>
            <a:pPr algn="ctr"/>
            <a:r>
              <a:rPr lang="ru-RU" sz="1800" dirty="0">
                <a:solidFill>
                  <a:srgbClr val="0000FF"/>
                </a:solidFill>
              </a:rPr>
              <a:t>игры в развлекательную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5000628" y="188913"/>
            <a:ext cx="3530597" cy="1096948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0000FF"/>
                </a:solidFill>
              </a:rPr>
              <a:t>Нет навыков игровой </a:t>
            </a:r>
          </a:p>
          <a:p>
            <a:pPr algn="ctr"/>
            <a:r>
              <a:rPr lang="ru-RU" sz="1800" dirty="0">
                <a:solidFill>
                  <a:srgbClr val="0000FF"/>
                </a:solidFill>
              </a:rPr>
              <a:t>деятельности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85720" y="1928802"/>
            <a:ext cx="42846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1800" dirty="0"/>
              <a:t>Концентрация внимания на тему обсуждения</a:t>
            </a:r>
          </a:p>
          <a:p>
            <a:pPr>
              <a:buFontTx/>
              <a:buBlip>
                <a:blip r:embed="rId2"/>
              </a:buBlip>
            </a:pPr>
            <a:r>
              <a:rPr lang="ru-RU" sz="1800" dirty="0"/>
              <a:t>Изменить ситуацию сменой постановки вопроса</a:t>
            </a:r>
          </a:p>
          <a:p>
            <a:pPr>
              <a:buFontTx/>
              <a:buBlip>
                <a:blip r:embed="rId2"/>
              </a:buBlip>
            </a:pPr>
            <a:r>
              <a:rPr lang="ru-RU" sz="1800" dirty="0"/>
              <a:t>Завершить обсуждение</a:t>
            </a:r>
          </a:p>
          <a:p>
            <a:pPr>
              <a:buFontTx/>
              <a:buBlip>
                <a:blip r:embed="rId2"/>
              </a:buBlip>
            </a:pPr>
            <a:r>
              <a:rPr lang="ru-RU" sz="1800" dirty="0"/>
              <a:t>Фиксировать тему </a:t>
            </a:r>
            <a:r>
              <a:rPr lang="ru-RU" sz="1800" dirty="0" smtClean="0"/>
              <a:t>урока </a:t>
            </a:r>
            <a:r>
              <a:rPr lang="ru-RU" sz="1800" dirty="0"/>
              <a:t>на </a:t>
            </a:r>
            <a:r>
              <a:rPr lang="ru-RU" sz="1800" dirty="0" smtClean="0"/>
              <a:t>доске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4929190" y="1571612"/>
            <a:ext cx="4000528" cy="207170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2"/>
              </a:buBlip>
              <a:defRPr/>
            </a:pPr>
            <a:endParaRPr lang="ru-RU" dirty="0">
              <a:cs typeface="+mn-cs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cs typeface="+mn-cs"/>
              </a:rPr>
              <a:t>Более подробно </a:t>
            </a:r>
            <a:r>
              <a:rPr lang="ru-RU" sz="1800" dirty="0" smtClean="0">
                <a:cs typeface="+mn-cs"/>
              </a:rPr>
              <a:t>объяснять</a:t>
            </a:r>
            <a:endParaRPr lang="en-US" sz="1800" dirty="0" smtClean="0">
              <a:cs typeface="+mn-cs"/>
            </a:endParaRPr>
          </a:p>
          <a:p>
            <a:pPr>
              <a:defRPr/>
            </a:pPr>
            <a:r>
              <a:rPr lang="en-US" sz="1800" dirty="0" smtClean="0">
                <a:cs typeface="+mn-cs"/>
              </a:rPr>
              <a:t>   </a:t>
            </a:r>
            <a:r>
              <a:rPr lang="ru-RU" sz="1800" dirty="0" smtClean="0">
                <a:cs typeface="+mn-cs"/>
              </a:rPr>
              <a:t> </a:t>
            </a:r>
            <a:r>
              <a:rPr lang="ru-RU" sz="1800" dirty="0">
                <a:cs typeface="+mn-cs"/>
              </a:rPr>
              <a:t>условия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>
                <a:cs typeface="+mn-cs"/>
              </a:rPr>
              <a:t>Постепенное усложнение </a:t>
            </a:r>
            <a:r>
              <a:rPr lang="ru-RU" sz="1800" dirty="0" smtClean="0">
                <a:cs typeface="+mn-cs"/>
              </a:rPr>
              <a:t>игр</a:t>
            </a:r>
            <a:r>
              <a:rPr lang="ru-RU" sz="1800" dirty="0">
                <a:cs typeface="+mn-cs"/>
              </a:rPr>
              <a:t>: </a:t>
            </a:r>
            <a:endParaRPr lang="ru-RU" sz="1800" dirty="0" smtClean="0">
              <a:cs typeface="+mn-cs"/>
            </a:endParaRPr>
          </a:p>
          <a:p>
            <a:pPr>
              <a:defRPr/>
            </a:pPr>
            <a:r>
              <a:rPr lang="ru-RU" sz="1800" dirty="0" smtClean="0">
                <a:cs typeface="+mn-cs"/>
              </a:rPr>
              <a:t>идти </a:t>
            </a:r>
            <a:r>
              <a:rPr lang="ru-RU" sz="1800" dirty="0">
                <a:cs typeface="+mn-cs"/>
              </a:rPr>
              <a:t>от простых </a:t>
            </a:r>
            <a:r>
              <a:rPr lang="ru-RU" sz="1800" dirty="0" smtClean="0">
                <a:cs typeface="+mn-cs"/>
              </a:rPr>
              <a:t>игровых </a:t>
            </a:r>
          </a:p>
          <a:p>
            <a:pPr>
              <a:defRPr/>
            </a:pPr>
            <a:r>
              <a:rPr lang="ru-RU" sz="1800" dirty="0" smtClean="0">
                <a:cs typeface="+mn-cs"/>
              </a:rPr>
              <a:t>приемов к </a:t>
            </a:r>
            <a:r>
              <a:rPr lang="ru-RU" sz="1800" dirty="0">
                <a:cs typeface="+mn-cs"/>
              </a:rPr>
              <a:t>более сложным </a:t>
            </a:r>
          </a:p>
          <a:p>
            <a:pPr>
              <a:defRPr/>
            </a:pPr>
            <a:endParaRPr lang="ru-RU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 rot="5400000">
            <a:off x="2231591" y="2384861"/>
            <a:ext cx="4752256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риск-анализ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5720" y="4286256"/>
            <a:ext cx="3357586" cy="785818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Боязнь публичного 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</a:rPr>
              <a:t>выступления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3500430" y="5000636"/>
            <a:ext cx="5500726" cy="150019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2"/>
              </a:buBlip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 smtClean="0">
                <a:cs typeface="+mn-cs"/>
              </a:rPr>
              <a:t>На </a:t>
            </a:r>
            <a:r>
              <a:rPr lang="en-US" sz="1800" dirty="0" smtClean="0">
                <a:cs typeface="+mn-cs"/>
              </a:rPr>
              <a:t>    </a:t>
            </a:r>
            <a:r>
              <a:rPr lang="ru-RU" sz="1800" dirty="0" smtClean="0">
                <a:cs typeface="+mn-cs"/>
              </a:rPr>
              <a:t>какое-то </a:t>
            </a:r>
            <a:r>
              <a:rPr lang="ru-RU" sz="1800" dirty="0">
                <a:cs typeface="+mn-cs"/>
              </a:rPr>
              <a:t>время не давать выступления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 smtClean="0">
                <a:cs typeface="+mn-cs"/>
              </a:rPr>
              <a:t>Рассказ </a:t>
            </a:r>
            <a:r>
              <a:rPr lang="ru-RU" sz="1800" dirty="0">
                <a:cs typeface="+mn-cs"/>
              </a:rPr>
              <a:t>по готовой </a:t>
            </a:r>
            <a:r>
              <a:rPr lang="ru-RU" sz="1800" dirty="0" smtClean="0">
                <a:cs typeface="+mn-cs"/>
              </a:rPr>
              <a:t>схеме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800" dirty="0" smtClean="0"/>
              <a:t>Задействовать в другой сфере  </a:t>
            </a:r>
          </a:p>
          <a:p>
            <a:pPr>
              <a:defRPr/>
            </a:pPr>
            <a:r>
              <a:rPr lang="ru-RU" sz="1800" dirty="0" smtClean="0"/>
              <a:t>     (помощь в организации, жюри)</a:t>
            </a:r>
          </a:p>
          <a:p>
            <a:pPr>
              <a:buFontTx/>
              <a:buBlip>
                <a:blip r:embed="rId2"/>
              </a:buBlip>
              <a:defRPr/>
            </a:pPr>
            <a:endParaRPr lang="ru-RU" sz="1800" dirty="0">
              <a:cs typeface="+mn-cs"/>
            </a:endParaRPr>
          </a:p>
          <a:p>
            <a:pPr>
              <a:defRPr/>
            </a:pPr>
            <a:r>
              <a:rPr lang="ru-RU" sz="1200" dirty="0">
                <a:cs typeface="+mn-cs"/>
              </a:rPr>
              <a:t> </a:t>
            </a:r>
            <a:r>
              <a:rPr lang="ru-RU" dirty="0">
                <a:cs typeface="+mn-cs"/>
              </a:rPr>
              <a:t> </a:t>
            </a:r>
          </a:p>
          <a:p>
            <a:pPr>
              <a:defRPr/>
            </a:pPr>
            <a:endParaRPr lang="ru-RU" sz="2400" b="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65542" grpId="0" animBg="1"/>
      <p:bldP spid="65549" grpId="0" animBg="1"/>
      <p:bldP spid="65550" grpId="0"/>
      <p:bldP spid="65553" grpId="0" animBg="1"/>
      <p:bldP spid="65541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364163" y="285729"/>
            <a:ext cx="3095625" cy="1357321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FF"/>
                </a:solidFill>
              </a:rPr>
              <a:t>Ученик бездельничает или 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</a:rPr>
              <a:t>вызывающе ведет себя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5000628" y="3571876"/>
            <a:ext cx="3929089" cy="785818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Повышенная физическая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</a:rPr>
              <a:t>активность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755650" y="3571876"/>
            <a:ext cx="3095625" cy="857256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Нет активности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827088" y="285729"/>
            <a:ext cx="3095625" cy="1357321"/>
          </a:xfrm>
          <a:prstGeom prst="rect">
            <a:avLst/>
          </a:prstGeom>
          <a:gradFill rotWithShape="1">
            <a:gsLst>
              <a:gs pos="0">
                <a:srgbClr val="E0E8FE"/>
              </a:gs>
              <a:gs pos="50000">
                <a:srgbClr val="FFFFFF"/>
              </a:gs>
              <a:gs pos="100000">
                <a:srgbClr val="E0E8FE"/>
              </a:gs>
            </a:gsLst>
            <a:lin ang="5400000" scaled="1"/>
          </a:gra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0000FF"/>
                </a:solidFill>
              </a:rPr>
              <a:t>Затягивание дискуссии, </a:t>
            </a:r>
          </a:p>
          <a:p>
            <a:pPr algn="ctr"/>
            <a:r>
              <a:rPr lang="ru-RU" sz="1800" dirty="0">
                <a:solidFill>
                  <a:srgbClr val="0000FF"/>
                </a:solidFill>
              </a:rPr>
              <a:t>обсуждения</a:t>
            </a:r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179388" y="1857364"/>
            <a:ext cx="4176712" cy="1284299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Ввести и выполнять </a:t>
            </a:r>
            <a:r>
              <a:rPr lang="ru-RU" sz="1600" dirty="0" smtClean="0">
                <a:cs typeface="+mn-cs"/>
              </a:rPr>
              <a:t>специальные</a:t>
            </a:r>
            <a:endParaRPr lang="en-US" sz="1600" dirty="0" smtClean="0">
              <a:cs typeface="+mn-cs"/>
            </a:endParaRPr>
          </a:p>
          <a:p>
            <a:pPr>
              <a:defRPr/>
            </a:pPr>
            <a:r>
              <a:rPr lang="en-US" sz="1600" dirty="0" smtClean="0">
                <a:cs typeface="+mn-cs"/>
              </a:rPr>
              <a:t>   </a:t>
            </a:r>
            <a:r>
              <a:rPr lang="ru-RU" sz="1600" dirty="0" smtClean="0">
                <a:cs typeface="+mn-cs"/>
              </a:rPr>
              <a:t> </a:t>
            </a:r>
            <a:r>
              <a:rPr lang="ru-RU" sz="1600" dirty="0">
                <a:cs typeface="+mn-cs"/>
              </a:rPr>
              <a:t>правила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Установить временной барьер</a:t>
            </a: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4859338" y="1857364"/>
            <a:ext cx="4105275" cy="1284299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Дать индивидуальное задание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Определить роль наблюдателя, </a:t>
            </a:r>
            <a:endParaRPr lang="en-US" sz="1600" dirty="0" smtClean="0">
              <a:cs typeface="+mn-cs"/>
            </a:endParaRPr>
          </a:p>
          <a:p>
            <a:pPr>
              <a:defRPr/>
            </a:pPr>
            <a:r>
              <a:rPr lang="en-US" sz="1600" dirty="0" smtClean="0">
                <a:cs typeface="+mn-cs"/>
              </a:rPr>
              <a:t>    </a:t>
            </a:r>
            <a:r>
              <a:rPr lang="ru-RU" sz="1600" dirty="0" smtClean="0">
                <a:cs typeface="+mn-cs"/>
              </a:rPr>
              <a:t>члена </a:t>
            </a:r>
            <a:r>
              <a:rPr lang="ru-RU" sz="1600" dirty="0">
                <a:cs typeface="+mn-cs"/>
              </a:rPr>
              <a:t>жюри</a:t>
            </a:r>
          </a:p>
        </p:txBody>
      </p:sp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 rot="5400000">
            <a:off x="2339181" y="2277270"/>
            <a:ext cx="4537075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риск - анализ</a:t>
            </a: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4786314" y="4572008"/>
            <a:ext cx="4105275" cy="171451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2"/>
              </a:buBlip>
              <a:defRPr/>
            </a:pPr>
            <a:endParaRPr lang="ru-RU" sz="1200" dirty="0">
              <a:cs typeface="+mn-cs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Аутотренинг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Упражнения для глаз, </a:t>
            </a:r>
            <a:endParaRPr lang="en-US" sz="1600" dirty="0" smtClean="0">
              <a:cs typeface="+mn-cs"/>
            </a:endParaRPr>
          </a:p>
          <a:p>
            <a:pPr>
              <a:defRPr/>
            </a:pPr>
            <a:r>
              <a:rPr lang="en-US" sz="1600" dirty="0" smtClean="0">
                <a:cs typeface="+mn-cs"/>
              </a:rPr>
              <a:t>                 </a:t>
            </a:r>
            <a:r>
              <a:rPr lang="ru-RU" sz="1600" dirty="0" smtClean="0">
                <a:cs typeface="+mn-cs"/>
              </a:rPr>
              <a:t>против </a:t>
            </a:r>
            <a:r>
              <a:rPr lang="ru-RU" sz="1600" dirty="0">
                <a:cs typeface="+mn-cs"/>
              </a:rPr>
              <a:t>ОРЗ и т.п.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Элемент неожиданности</a:t>
            </a:r>
          </a:p>
          <a:p>
            <a:pPr>
              <a:buFontTx/>
              <a:buBlip>
                <a:blip r:embed="rId2"/>
              </a:buBlip>
              <a:defRPr/>
            </a:pPr>
            <a:endParaRPr lang="ru-RU" sz="1200" dirty="0">
              <a:cs typeface="+mn-cs"/>
            </a:endParaRPr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285720" y="4714884"/>
            <a:ext cx="4176712" cy="1643074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3810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Ввести проблемный вопрос </a:t>
            </a:r>
            <a:endParaRPr lang="en-US" sz="1600" dirty="0" smtClean="0">
              <a:cs typeface="+mn-cs"/>
            </a:endParaRPr>
          </a:p>
          <a:p>
            <a:pPr>
              <a:defRPr/>
            </a:pPr>
            <a:r>
              <a:rPr lang="en-US" sz="1600" dirty="0" smtClean="0">
                <a:cs typeface="+mn-cs"/>
              </a:rPr>
              <a:t>                          </a:t>
            </a:r>
            <a:r>
              <a:rPr lang="ru-RU" sz="1600" dirty="0" smtClean="0">
                <a:cs typeface="+mn-cs"/>
              </a:rPr>
              <a:t>или </a:t>
            </a:r>
            <a:r>
              <a:rPr lang="ru-RU" sz="1600" dirty="0">
                <a:cs typeface="+mn-cs"/>
              </a:rPr>
              <a:t>противоречие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Смена деятельности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1600" dirty="0">
                <a:cs typeface="+mn-cs"/>
              </a:rPr>
              <a:t>Если от недопонимания, </a:t>
            </a:r>
            <a:endParaRPr lang="en-US" sz="1600" dirty="0" smtClean="0">
              <a:cs typeface="+mn-cs"/>
            </a:endParaRPr>
          </a:p>
          <a:p>
            <a:pPr>
              <a:defRPr/>
            </a:pPr>
            <a:r>
              <a:rPr lang="en-US" sz="1600" dirty="0" smtClean="0">
                <a:cs typeface="+mn-cs"/>
              </a:rPr>
              <a:t>                                  </a:t>
            </a:r>
            <a:r>
              <a:rPr lang="ru-RU" sz="1600" dirty="0" smtClean="0">
                <a:cs typeface="+mn-cs"/>
              </a:rPr>
              <a:t>то </a:t>
            </a:r>
            <a:r>
              <a:rPr lang="ru-RU" sz="1600" dirty="0">
                <a:cs typeface="+mn-cs"/>
              </a:rPr>
              <a:t>уточнение</a:t>
            </a:r>
          </a:p>
        </p:txBody>
      </p:sp>
      <p:pic>
        <p:nvPicPr>
          <p:cNvPr id="42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5088"/>
            <a:ext cx="4333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6" grpId="0" animBg="1"/>
      <p:bldP spid="65547" grpId="0" animBg="1"/>
      <p:bldP spid="65548" grpId="0" animBg="1"/>
      <p:bldP spid="65556" grpId="0" animBg="1"/>
      <p:bldP spid="65557" grpId="0" animBg="1"/>
      <p:bldP spid="65541" grpId="0" animBg="1"/>
      <p:bldP spid="65558" grpId="0" animBg="1"/>
      <p:bldP spid="655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28604"/>
            <a:ext cx="6096000" cy="1643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4800" b="1" i="1" dirty="0" smtClean="0">
                <a:solidFill>
                  <a:srgbClr val="FF9900"/>
                </a:solidFill>
                <a:effectLst/>
                <a:latin typeface="Georgia" panose="02040502050405020303" pitchFamily="18" charset="0"/>
              </a:rPr>
              <a:t>Выводы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3786214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atin typeface="Georgia" panose="02040502050405020303" pitchFamily="18" charset="0"/>
              </a:rPr>
              <a:t>Интерактивные формы и методы относятся к числу инновационных и способствуют активизации познавательной деятельности учащихся, самостоятельному осмыслению учебного материала. Являются условием для самореализации личности учащихся в учебной деятельности.</a:t>
            </a:r>
          </a:p>
        </p:txBody>
      </p:sp>
      <p:pic>
        <p:nvPicPr>
          <p:cNvPr id="4" name="Picture 5" descr="каранда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246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269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000108"/>
            <a:ext cx="697232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9900"/>
                </a:solidFill>
              </a:rPr>
              <a:t>Методы обучения и воспитания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57562"/>
            <a:ext cx="8229600" cy="2941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пассивные  </a:t>
            </a:r>
            <a:r>
              <a:rPr lang="ru-RU" sz="2000" dirty="0" smtClean="0"/>
              <a:t>                                                        </a:t>
            </a:r>
            <a:r>
              <a:rPr lang="ru-RU" sz="2000" b="1" dirty="0" smtClean="0"/>
              <a:t>интерактивные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</a:t>
            </a:r>
            <a:r>
              <a:rPr lang="ru-RU" sz="2000" b="1" dirty="0" smtClean="0"/>
              <a:t>активные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			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/>
              <a:t>          </a:t>
            </a:r>
            <a:endParaRPr lang="ru-RU" sz="1200" b="1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990033"/>
                </a:solidFill>
              </a:rPr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6429388" y="3357562"/>
            <a:ext cx="485775" cy="114300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3500430" y="3357562"/>
            <a:ext cx="485775" cy="1428760"/>
          </a:xfrm>
          <a:prstGeom prst="downArrow">
            <a:avLst>
              <a:gd name="adj1" fmla="val 50000"/>
              <a:gd name="adj2" fmla="val 6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1000100" y="3357562"/>
            <a:ext cx="485775" cy="114300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928662" y="2357430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i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Формы взаимодействия учителя и учеников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условно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делятся на 3 основные категории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0"/>
            <a:ext cx="478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От врачей и учителей обычно требуют чуда, </a:t>
            </a: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но если чудо свершается – никто не удивляется.</a:t>
            </a: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М.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Эбнер</a:t>
            </a:r>
            <a:r>
              <a:rPr lang="ru-RU" sz="1400" b="1" i="1" dirty="0" smtClean="0">
                <a:solidFill>
                  <a:schemeClr val="bg1"/>
                </a:solidFill>
              </a:rPr>
              <a:t> –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Эшербах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71472" y="10001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260" y="2132856"/>
            <a:ext cx="8229600" cy="2143117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600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«Хороших методов существует ровно столько, сколько существует хороших учителей.»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29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26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"/>
            <a:ext cx="762000" cy="762000"/>
          </a:xfrm>
          <a:noFill/>
        </p:spPr>
      </p:pic>
      <p:pic>
        <p:nvPicPr>
          <p:cNvPr id="20484" name="Picture 7" descr="J02237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27813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785786" y="228600"/>
            <a:ext cx="7429552" cy="270033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ЖЕЛАЕМ УСПЕХА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В ИСПОЛЬЗОВАНИИ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ИННОВАЦИОННЫХ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МЕТОДОВ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7" name="Picture 2" descr="C:\Documents and Settings\Admin\Мои документы\Оля\картинки\bell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3500438"/>
            <a:ext cx="2522336" cy="17859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6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42875"/>
            <a:ext cx="7654925" cy="1285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smtClean="0">
                <a:solidFill>
                  <a:srgbClr val="FF9900"/>
                </a:solidFill>
              </a:rPr>
              <a:t>Пассивные методы</a:t>
            </a:r>
            <a:r>
              <a:rPr lang="ru-RU" sz="2400" b="1" smtClean="0"/>
              <a:t> </a:t>
            </a:r>
            <a:br>
              <a:rPr lang="ru-RU" sz="2400" b="1" smtClean="0"/>
            </a:br>
            <a:r>
              <a:rPr lang="ru-RU" sz="2400" b="1" smtClean="0"/>
              <a:t>(методы линейного воздействия)</a:t>
            </a:r>
          </a:p>
        </p:txBody>
      </p:sp>
      <p:pic>
        <p:nvPicPr>
          <p:cNvPr id="16386" name="Picture 4" descr="rom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14819" cy="3000375"/>
          </a:xfrm>
          <a:noFill/>
          <a:ln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857488" y="4429132"/>
            <a:ext cx="60722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Учитель является главным организатором, он распределяет работу, предлагает заранее составленный план, лично контролирует все действия учащихся, единолично распределяет необходимую информацию. </a:t>
            </a:r>
          </a:p>
          <a:p>
            <a:pPr algn="ctr">
              <a:spcBef>
                <a:spcPct val="50000"/>
              </a:spcBef>
            </a:pPr>
            <a:endParaRPr lang="ru-RU" dirty="0">
              <a:latin typeface="Arial" charset="0"/>
            </a:endParaRPr>
          </a:p>
        </p:txBody>
      </p:sp>
      <p:pic>
        <p:nvPicPr>
          <p:cNvPr id="6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3044375" cy="22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9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71563"/>
            <a:ext cx="8391525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9900"/>
                </a:solidFill>
              </a:rPr>
              <a:t>Активные методы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(методы кругового воздействия)</a:t>
            </a:r>
            <a:r>
              <a:rPr lang="ru-RU" sz="2400" dirty="0" smtClean="0"/>
              <a:t> </a:t>
            </a:r>
          </a:p>
        </p:txBody>
      </p:sp>
      <p:pic>
        <p:nvPicPr>
          <p:cNvPr id="17410" name="Picture 9" descr="rom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1" y="1928813"/>
            <a:ext cx="3929063" cy="2714625"/>
          </a:xfrm>
          <a:noFill/>
          <a:ln>
            <a:miter lim="800000"/>
            <a:headEnd/>
            <a:tailEnd/>
          </a:ln>
        </p:spPr>
      </p:pic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642938" y="4643438"/>
            <a:ext cx="78168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C00000"/>
                </a:solidFill>
                <a:latin typeface="Arial" charset="0"/>
              </a:rPr>
              <a:t>Характер взаимодействия  меняется, хотя учитель и остаётся центральной частью дела.. Он остаётся главным и единственным источником информации и экспертом, но дети уже не являются пассивными слушателями, они могут задавать вопросы, пояснять необходимые положения, предлагать собственные решения. 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4214813" y="142875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i="1" dirty="0">
                <a:solidFill>
                  <a:schemeClr val="bg1"/>
                </a:solidFill>
              </a:rPr>
              <a:t>Спорьте, заблуждайтесь, ошибайтесь, но, ради бога, размышляйте, и хотя криво, да сами.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Лессинг </a:t>
            </a: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учени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14422"/>
            <a:ext cx="1912376" cy="291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3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36712"/>
            <a:ext cx="8064251" cy="1544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b="1" dirty="0" smtClean="0">
                <a:solidFill>
                  <a:srgbClr val="FF9900"/>
                </a:solidFill>
              </a:rPr>
              <a:t>      Интерактивные методы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(методы кругового взаимодействия)</a:t>
            </a:r>
            <a:r>
              <a:rPr lang="ru-RU" sz="3200" dirty="0" smtClean="0"/>
              <a:t> </a:t>
            </a:r>
          </a:p>
        </p:txBody>
      </p:sp>
      <p:pic>
        <p:nvPicPr>
          <p:cNvPr id="18434" name="Picture 4" descr="rom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818836" cy="2881312"/>
          </a:xfrm>
          <a:noFill/>
          <a:ln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03350" y="5734050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971550" y="4572000"/>
            <a:ext cx="77041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Роль учителя  резко меняется, перестаёт быть центральной, он лишь регулирует воспитательный процесс и занимается его общей организацией,  формулирует вопросы или темы для обсуждения в группах, даёт консультации, контролирует время и порядок выполнения намеченного плана.</a:t>
            </a:r>
          </a:p>
        </p:txBody>
      </p:sp>
      <p:pic>
        <p:nvPicPr>
          <p:cNvPr id="7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595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>
                <a:solidFill>
                  <a:schemeClr val="bg1"/>
                </a:solidFill>
              </a:rPr>
              <a:t>Трудное надо сделать привычным, </a:t>
            </a:r>
          </a:p>
          <a:p>
            <a:pPr algn="r"/>
            <a:r>
              <a:rPr lang="ru-RU" sz="1400" b="1" i="1" dirty="0">
                <a:solidFill>
                  <a:schemeClr val="bg1"/>
                </a:solidFill>
              </a:rPr>
              <a:t>привычное – легким, а легкое – приятным.</a:t>
            </a:r>
          </a:p>
          <a:p>
            <a:pPr algn="r"/>
            <a:r>
              <a:rPr lang="ru-RU" sz="1400" b="1" i="1" dirty="0">
                <a:solidFill>
                  <a:schemeClr val="bg1"/>
                </a:solidFill>
              </a:rPr>
              <a:t>К. Станиславский</a:t>
            </a:r>
          </a:p>
        </p:txBody>
      </p:sp>
      <p:pic>
        <p:nvPicPr>
          <p:cNvPr id="10" name="Рисунок 9" descr="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1455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6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2"/>
          <p:cNvSpPr>
            <a:spLocks noChangeArrowheads="1" noChangeShapeType="1" noTextEdit="1"/>
          </p:cNvSpPr>
          <p:nvPr/>
        </p:nvSpPr>
        <p:spPr bwMode="auto">
          <a:xfrm>
            <a:off x="928662" y="1071546"/>
            <a:ext cx="6286544" cy="10001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fromWordArt="1">
            <a:prstTxWarp prst="textDeflate">
              <a:avLst>
                <a:gd name="adj" fmla="val 1855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Impact"/>
              </a:rPr>
              <a:t>Человек будущего</a:t>
            </a:r>
          </a:p>
        </p:txBody>
      </p:sp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714348" y="2357430"/>
            <a:ext cx="8215370" cy="563574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642910" y="3000372"/>
            <a:ext cx="8104216" cy="500066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857224" y="3643314"/>
            <a:ext cx="7745440" cy="430214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928662" y="4214818"/>
            <a:ext cx="7786742" cy="35243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827088" y="4786322"/>
            <a:ext cx="7745440" cy="35719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755650" y="5300663"/>
            <a:ext cx="7888316" cy="5762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785786" y="6072207"/>
            <a:ext cx="7858180" cy="42862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85786" y="2428868"/>
            <a:ext cx="8143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+mn-cs"/>
              </a:rPr>
              <a:t>Уметь гибко адаптироваться в меняющихся жизненных ситуациях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000100" y="3071810"/>
            <a:ext cx="7745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C6600"/>
                </a:solidFill>
                <a:latin typeface="Times New Roman" pitchFamily="18" charset="0"/>
                <a:cs typeface="+mn-cs"/>
              </a:rPr>
              <a:t>Уметь самостоятельно приобретать необходимые </a:t>
            </a:r>
            <a:r>
              <a:rPr lang="ru-RU" sz="2000" b="1" dirty="0" smtClean="0">
                <a:solidFill>
                  <a:srgbClr val="CC6600"/>
                </a:solidFill>
                <a:latin typeface="Times New Roman" pitchFamily="18" charset="0"/>
                <a:cs typeface="+mn-cs"/>
              </a:rPr>
              <a:t>ему знания</a:t>
            </a:r>
            <a:endParaRPr lang="ru-RU" sz="2000" b="1" dirty="0">
              <a:solidFill>
                <a:srgbClr val="CC66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14414" y="3643314"/>
            <a:ext cx="6624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Умело применять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знания на практике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285852" y="4214818"/>
            <a:ext cx="6408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9933FF"/>
                </a:solidFill>
                <a:latin typeface="Times New Roman" pitchFamily="18" charset="0"/>
                <a:cs typeface="+mn-cs"/>
              </a:rPr>
              <a:t>Самостоятельно критически мыслить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1258888" y="4724400"/>
            <a:ext cx="6697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137802"/>
                </a:solidFill>
                <a:latin typeface="Times New Roman" pitchFamily="18" charset="0"/>
              </a:rPr>
              <a:t>Грамотно работать с информацией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1403350" y="5229225"/>
            <a:ext cx="6335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Быть коммуникабельным, уметь контактировать с представителями различных социальных групп.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908175" y="6092825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Уметь работать сообща, в различных ситуациях</a:t>
            </a:r>
          </a:p>
        </p:txBody>
      </p:sp>
      <p:pic>
        <p:nvPicPr>
          <p:cNvPr id="18" name="Picture 6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00628" y="0"/>
            <a:ext cx="414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Видишь ли, у нас тут надо бежать изо всех сил, </a:t>
            </a:r>
          </a:p>
          <a:p>
            <a:pPr lvl="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чтобы оставаться на месте. А если хочешь попасть</a:t>
            </a:r>
          </a:p>
          <a:p>
            <a:pPr lvl="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куда-нибудь, надо бежать еще быстрее</a:t>
            </a:r>
            <a:r>
              <a:rPr lang="ru-RU" sz="12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Л. Кэрролл</a:t>
            </a:r>
            <a:r>
              <a:rPr lang="ru-RU" sz="1200" b="1" i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Алиса в стране чудес</a:t>
            </a:r>
            <a:r>
              <a:rPr lang="ru-RU" sz="1200" b="1" i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» 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Кредо интерактивного обучения: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714375" y="1643050"/>
            <a:ext cx="3571873" cy="421165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То, что я слышу, я забываю.</a:t>
            </a:r>
          </a:p>
          <a:p>
            <a:pPr eaLnBrk="1" hangingPunct="1"/>
            <a:r>
              <a:rPr lang="ru-RU" sz="2000" dirty="0" smtClean="0"/>
              <a:t>То, что я вижу и слышу, я немного помню.</a:t>
            </a:r>
          </a:p>
          <a:p>
            <a:pPr eaLnBrk="1" hangingPunct="1"/>
            <a:r>
              <a:rPr lang="ru-RU" sz="2000" dirty="0" smtClean="0"/>
              <a:t>То, что я слышу, вижу и обсуждаю, я начинаю понимать.</a:t>
            </a:r>
          </a:p>
          <a:p>
            <a:pPr eaLnBrk="1" hangingPunct="1"/>
            <a:r>
              <a:rPr lang="ru-RU" sz="2000" dirty="0" smtClean="0"/>
              <a:t>Когда я слышу, вижу, обсуждаю и делаю, я приобретаю знания и навыки.</a:t>
            </a:r>
          </a:p>
          <a:p>
            <a:pPr eaLnBrk="1" hangingPunct="1"/>
            <a:r>
              <a:rPr lang="ru-RU" sz="2000" dirty="0" smtClean="0"/>
              <a:t>Когда я передаю знания другим, я становлюсь мастером.</a:t>
            </a:r>
          </a:p>
        </p:txBody>
      </p:sp>
      <p:pic>
        <p:nvPicPr>
          <p:cNvPr id="4" name="Рисунок 3" descr="http://ponyatovskaya.ucoz.ru/NOVOSTI/2014/spryagenie/piramid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00174"/>
            <a:ext cx="52372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BFE8A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3366"/>
        </a:dk1>
        <a:lt1>
          <a:srgbClr val="FFFFFF"/>
        </a:lt1>
        <a:dk2>
          <a:srgbClr val="000099"/>
        </a:dk2>
        <a:lt2>
          <a:srgbClr val="FBFE8A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9966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3366"/>
        </a:dk1>
        <a:lt1>
          <a:srgbClr val="FFFFFF"/>
        </a:lt1>
        <a:dk2>
          <a:srgbClr val="000099"/>
        </a:dk2>
        <a:lt2>
          <a:srgbClr val="FBFE8A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7C8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3366"/>
        </a:dk1>
        <a:lt1>
          <a:srgbClr val="FFFFFF"/>
        </a:lt1>
        <a:dk2>
          <a:srgbClr val="000099"/>
        </a:dk2>
        <a:lt2>
          <a:srgbClr val="FBFE8A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66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3574</TotalTime>
  <Words>1560</Words>
  <Application>Microsoft Office PowerPoint</Application>
  <PresentationFormat>Экран (4:3)</PresentationFormat>
  <Paragraphs>276</Paragraphs>
  <Slides>41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Оформление по умолчанию</vt:lpstr>
      <vt:lpstr>Точечный рисунок</vt:lpstr>
      <vt:lpstr>Презентация PowerPoint</vt:lpstr>
      <vt:lpstr>Презентация PowerPoint</vt:lpstr>
      <vt:lpstr>Интерактивные методы обучения и воспитания</vt:lpstr>
      <vt:lpstr>Методы обучения и воспитания</vt:lpstr>
      <vt:lpstr>Пассивные методы  (методы линейного воздействия)</vt:lpstr>
      <vt:lpstr> Активные методы  (методы кругового воздействия) </vt:lpstr>
      <vt:lpstr>      Интерактивные методы  (методы кругового взаимодействия) </vt:lpstr>
      <vt:lpstr>Презентация PowerPoint</vt:lpstr>
      <vt:lpstr>Кредо интерактивного обучения: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«Дерево решений» </vt:lpstr>
      <vt:lpstr>«Аквариум» </vt:lpstr>
      <vt:lpstr> «Кейс-метод» </vt:lpstr>
      <vt:lpstr>«Займи позицию» </vt:lpstr>
      <vt:lpstr>«Броуновское движение» </vt:lpstr>
      <vt:lpstr>Лекция-провокация </vt:lpstr>
      <vt:lpstr>Лекция-провокация </vt:lpstr>
      <vt:lpstr>«Мозговая атака»</vt:lpstr>
      <vt:lpstr>Презентация PowerPoint</vt:lpstr>
      <vt:lpstr>Ролевая игра</vt:lpstr>
      <vt:lpstr>Презентация PowerPoint</vt:lpstr>
      <vt:lpstr>Презентация PowerPoint</vt:lpstr>
      <vt:lpstr>Разминки</vt:lpstr>
      <vt:lpstr>Просмотр и обсуждение видеофильмов </vt:lpstr>
      <vt:lpstr>Разработка проекта 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Пользователь Windows</cp:lastModifiedBy>
  <cp:revision>290</cp:revision>
  <cp:lastPrinted>1601-01-01T00:00:00Z</cp:lastPrinted>
  <dcterms:created xsi:type="dcterms:W3CDTF">1601-01-01T00:00:00Z</dcterms:created>
  <dcterms:modified xsi:type="dcterms:W3CDTF">2021-01-02T16:48:59Z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