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72" r:id="rId3"/>
    <p:sldId id="273" r:id="rId4"/>
    <p:sldId id="264" r:id="rId5"/>
    <p:sldId id="258" r:id="rId6"/>
    <p:sldId id="259" r:id="rId7"/>
    <p:sldId id="257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04D40B-CCA1-4A19-B815-D5B892971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D200C-C233-47C8-BAA5-5CD2F9474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66E5-8180-4D40-9FC8-A912E326E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91AC-4D9C-401D-8846-16F4FE683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1D6B2-9A9B-4DFE-88B5-785C0F0FC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90F6-DDEC-4411-BABC-552E6A8D6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FF35-75B7-4A69-AE7E-FB59BC7B6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E327-C968-49BB-9F37-FED0E2F07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713D-76D6-46EB-A733-8A861B3A1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02ECD-5346-4755-8FBE-9F99164E0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1CEE-1478-453D-BA62-922DBA7A5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42132A-AD94-470B-910D-84391D219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1%80%D0%BD%D0%B0" TargetMode="External"/><Relationship Id="rId3" Type="http://schemas.openxmlformats.org/officeDocument/2006/relationships/hyperlink" Target="http://ru.wikipedia.org/wiki/%D0%AD%D0%BA%D0%BE%D1%81%D0%B8%D1%81%D1%82%D0%B5%D0%BC%D0%B0" TargetMode="External"/><Relationship Id="rId7" Type="http://schemas.openxmlformats.org/officeDocument/2006/relationships/hyperlink" Target="http://ru.wikipedia.org/wiki/%D0%97%D0%B0%D0%BF%D0%B0%D0%B4%D0%BD%D0%BE%D0%BA%D0%B0%D0%B2%D0%BA%D0%B0%D0%B7%D1%81%D0%BA%D0%B8%D0%B9_%D1%82%D1%83%D1%80" TargetMode="External"/><Relationship Id="rId12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1%83%D1%80%D1%8B%D0%B9_%D0%BC%D0%B5%D0%B4%D0%B2%D0%B5%D0%B4%D1%8C" TargetMode="External"/><Relationship Id="rId11" Type="http://schemas.openxmlformats.org/officeDocument/2006/relationships/hyperlink" Target="http://ru.wikipedia.org/wiki/%D0%9A%D0%B0%D0%B1%D0%B0%D0%BD" TargetMode="External"/><Relationship Id="rId5" Type="http://schemas.openxmlformats.org/officeDocument/2006/relationships/hyperlink" Target="http://ru.wikipedia.org/wiki/%D0%91%D0%BB%D0%B0%D0%B3%D0%BE%D1%80%D0%BE%D0%B4%D0%BD%D1%8B%D0%B9_%D0%BE%D0%BB%D0%B5%D0%BD%D1%8C" TargetMode="External"/><Relationship Id="rId10" Type="http://schemas.openxmlformats.org/officeDocument/2006/relationships/hyperlink" Target="http://ru.wikipedia.org/wiki/%D0%9A%D0%BE%D1%81%D1%83%D0%BB%D1%8F" TargetMode="External"/><Relationship Id="rId4" Type="http://schemas.openxmlformats.org/officeDocument/2006/relationships/hyperlink" Target="http://ru.wikipedia.org/wiki/%D0%97%D1%83%D0%B1%D1%80" TargetMode="External"/><Relationship Id="rId9" Type="http://schemas.openxmlformats.org/officeDocument/2006/relationships/hyperlink" Target="http://ru.wikipedia.org/wiki/%D0%A0%D1%8B%D1%81%D1%8C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u.wikipedia.org/wiki/%D0%AF%D1%89%D0%B5%D1%80%D0%B8%D1%86%D0%B0" TargetMode="External"/><Relationship Id="rId7" Type="http://schemas.openxmlformats.org/officeDocument/2006/relationships/hyperlink" Target="http://ru.wikipedia.org/wiki/%D0%A1%D0%BE%D0%BA%D0%BE%D0%BB%D0%BE%D0%BE%D0%B1%D1%80%D0%B0%D0%B7%D0%BD%D1%8B%D0%B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E%D1%80%D0%BE%D0%B1%D1%8C%D0%B8%D0%BD%D0%BE%D0%BE%D0%B1%D1%80%D0%B0%D0%B7%D0%BD%D1%8B%D0%B5" TargetMode="External"/><Relationship Id="rId5" Type="http://schemas.openxmlformats.org/officeDocument/2006/relationships/hyperlink" Target="http://ru.wikipedia.org/wiki/%D0%9A%D0%B0%D1%80%D0%BF%D0%BE%D0%BE%D0%B1%D1%80%D0%B0%D0%B7%D0%BD%D1%8B%D0%B5" TargetMode="External"/><Relationship Id="rId4" Type="http://schemas.openxmlformats.org/officeDocument/2006/relationships/hyperlink" Target="http://ru.wikipedia.org/w/index.php?title=%D0%A3%D0%B6%D0%B5%D0%B2%D1%8B%D0%B5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5%D0%BF%D1%82%D0%B8%D0%BB%D0%B8%D0%B8" TargetMode="External"/><Relationship Id="rId3" Type="http://schemas.openxmlformats.org/officeDocument/2006/relationships/hyperlink" Target="http://ru.wikipedia.org/wiki/%D0%AD%D0%BD%D0%B4%D0%B5%D0%BC%D0%B8%D0%BA" TargetMode="External"/><Relationship Id="rId7" Type="http://schemas.openxmlformats.org/officeDocument/2006/relationships/hyperlink" Target="http://ru.wikipedia.org/wiki/%D0%90%D0%BC%D1%84%D0%B8%D0%B1%D0%B8%D0%B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5%D1%81%D0%BF%D0%BE%D0%B7%D0%B2%D0%BE%D0%BD%D0%BE%D1%87%D0%BD%D1%8B%D0%B5" TargetMode="External"/><Relationship Id="rId5" Type="http://schemas.openxmlformats.org/officeDocument/2006/relationships/hyperlink" Target="http://ru.wikipedia.org/wiki/%D0%A0%D0%B5%D0%BB%D0%B8%D0%BA%D1%82" TargetMode="External"/><Relationship Id="rId4" Type="http://schemas.openxmlformats.org/officeDocument/2006/relationships/hyperlink" Target="http://ru.wikipedia.org/wiki/%D0%93%D0%B5%D0%BE%D0%BB%D0%BE%D0%B3%D0%B8%D1%87%D0%B5%D1%81%D0%BA%D0%B0%D1%8F_%D1%8D%D0%BF%D0%BE%D1%85%D0%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5%D0%BC%D0%BB%D1%8F_(%D0%BF%D0%BB%D0%B0%D0%BD%D0%B5%D1%82%D0%B0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A%D1%80%D0%B0%D1%81%D0%BD%D0%B0%D1%8F_%D0%BA%D0%BD%D0%B8%D0%B3%D0%B0_%D0%A0%D0%BE%D1%81%D1%81%D0%B8%D0%B8" TargetMode="External"/><Relationship Id="rId4" Type="http://schemas.openxmlformats.org/officeDocument/2006/relationships/hyperlink" Target="http://ru.wikipedia.org/wiki/%D0%9A%D1%80%D0%B0%D1%81%D0%BD%D0%B0%D1%8F_%D0%BA%D0%BD%D0%B8%D0%B3%D0%B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ru.wikipedia.org/wiki/%D0%A1%D1%80%D0%B5%D0%B4%D0%B8%D0%B7%D0%B5%D0%BC%D0%BD%D0%BE%D0%B5_%D0%BC%D0%BE%D1%80%D0%B5" TargetMode="External"/><Relationship Id="rId7" Type="http://schemas.openxmlformats.org/officeDocument/2006/relationships/hyperlink" Target="http://ru.wikipedia.org/w/index.php?title=%D0%92%D1%8B%D1%81%D0%BE%D1%82%D0%BD%D1%8B%D0%B5_%D0%BF%D0%BE%D1%8F%D1%81%D1%8B_%D0%97%D0%B5%D0%BC%D0%BB%D0%B8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5%D0%B2%D1%80%D0%BE%D0%BF%D0%B0" TargetMode="External"/><Relationship Id="rId5" Type="http://schemas.openxmlformats.org/officeDocument/2006/relationships/hyperlink" Target="http://ru.wikipedia.org/wiki/%D0%9A%D0%BE%D0%BB%D1%85%D0%B8%D0%B4%D0%B0" TargetMode="External"/><Relationship Id="rId4" Type="http://schemas.openxmlformats.org/officeDocument/2006/relationships/hyperlink" Target="http://ru.wikipedia.org/wiki/%D0%9A%D0%B0%D0%B2%D0%BA%D0%B0%D0%B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.rin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0%D0%BF%D0%B0%D0%B4%D0%BD%D1%8B%D0%B9_%D0%9A%D0%B0%D0%B2%D0%BA%D0%B0%D0%B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0%D0%BF%D0%BE%D0%B2%D0%B5%D0%B4%D0%BD%D0%B8%D0%B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0%B0%D1%81%D0%BD%D0%BE%D0%B4%D0%B0%D1%80%D1%81%D0%BA%D0%B8%D0%B9_%D0%BA%D1%80%D0%B0%D0%B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ru.wikipedia.org/wiki/%D0%9A%D0%B0%D1%80%D0%B0%D1%87%D0%B0%D0%B5%D0%B2%D0%BE-%D0%A7%D0%B5%D1%80%D0%BA%D0%B5%D1%81%D1%81%D0%BA%D0%B0%D1%8F_%D0%A0%D0%B5%D1%81%D0%BF%D1%83%D0%B1%D0%BB%D0%B8%D0%BA%D0%B0" TargetMode="External"/><Relationship Id="rId4" Type="http://schemas.openxmlformats.org/officeDocument/2006/relationships/hyperlink" Target="http://ru.wikipedia.org/wiki/%D0%A0%D0%B5%D1%81%D0%BF%D1%83%D0%B1%D0%BB%D0%B8%D0%BA%D0%B0_%D0%90%D0%B4%D1%8B%D0%B3%D0%B5%D1%8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2_%D0%BC%D0%B0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B%D0%B8%D0%BC%D0%B0%D1%82%D0%B8%D1%87%D0%B5%D1%81%D0%BA%D0%B8%D0%B9_%D0%BF%D0%BE%D1%8F%D1%81" TargetMode="External"/><Relationship Id="rId5" Type="http://schemas.openxmlformats.org/officeDocument/2006/relationships/hyperlink" Target="http://ru.wikipedia.org/wiki/%D0%A1%D1%83%D0%B1%D1%82%D1%80%D0%BE%D0%BF%D0%B8%D0%BA%D0%B8" TargetMode="External"/><Relationship Id="rId4" Type="http://schemas.openxmlformats.org/officeDocument/2006/relationships/hyperlink" Target="http://ru.wikipedia.org/wiki/192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0%BB%D0%BB%D1%8E%D1%81%D0%BA%D0%B8" TargetMode="External"/><Relationship Id="rId13" Type="http://schemas.openxmlformats.org/officeDocument/2006/relationships/hyperlink" Target="http://ru.wikipedia.org/wiki/%D0%91%D0%B5%D1%81%D0%BF%D0%BE%D0%B7%D0%B2%D0%BE%D0%BD%D0%BE%D1%87%D0%BD%D1%8B%D0%B5" TargetMode="External"/><Relationship Id="rId3" Type="http://schemas.openxmlformats.org/officeDocument/2006/relationships/hyperlink" Target="http://ru.wikipedia.org/wiki/%D0%9C%D0%BB%D0%B5%D0%BA%D0%BE%D0%BF%D0%B8%D1%82%D0%B0%D1%8E%D1%89%D0%B8%D0%B5" TargetMode="External"/><Relationship Id="rId7" Type="http://schemas.openxmlformats.org/officeDocument/2006/relationships/hyperlink" Target="http://ru.wikipedia.org/wiki/%D0%A0%D1%8B%D0%B1%D1%8B" TargetMode="External"/><Relationship Id="rId12" Type="http://schemas.openxmlformats.org/officeDocument/2006/relationships/hyperlink" Target="http://ru.wikipedia.org/wiki/%D0%9F%D0%B0%D1%83%D0%BA%D0%BE%D0%BE%D0%B1%D1%80%D0%B0%D0%B7%D0%BD%D1%8B%D0%B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5%D0%BC%D0%BD%D0%BE%D0%B2%D0%BE%D0%B4%D0%BD%D1%8B%D0%B5" TargetMode="External"/><Relationship Id="rId11" Type="http://schemas.openxmlformats.org/officeDocument/2006/relationships/hyperlink" Target="http://ru.wikipedia.org/wiki/%D0%A0%D0%B0%D0%BA%D0%BE%D0%BE%D0%B1%D1%80%D0%B0%D0%B7%D0%BD%D1%8B%D0%B5" TargetMode="External"/><Relationship Id="rId5" Type="http://schemas.openxmlformats.org/officeDocument/2006/relationships/hyperlink" Target="http://ru.wikipedia.org/wiki/%D0%9F%D1%80%D0%B5%D1%81%D0%BC%D1%8B%D0%BA%D0%B0%D1%8E%D1%89%D0%B8%D0%B5%D1%81%D1%8F" TargetMode="External"/><Relationship Id="rId10" Type="http://schemas.openxmlformats.org/officeDocument/2006/relationships/hyperlink" Target="http://ru.wikipedia.org/wiki/%D0%A7%D0%B5%D1%80%D0%B2%D0%B8" TargetMode="External"/><Relationship Id="rId4" Type="http://schemas.openxmlformats.org/officeDocument/2006/relationships/hyperlink" Target="http://ru.wikipedia.org/wiki/%D0%9F%D1%82%D0%B8%D1%86%D1%8B" TargetMode="External"/><Relationship Id="rId9" Type="http://schemas.openxmlformats.org/officeDocument/2006/relationships/hyperlink" Target="http://ru.wikipedia.org/wiki/%D0%9D%D0%B0%D1%81%D0%B5%D0%BA%D0%BE%D0%BC%D1%8B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731678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1997075"/>
            <a:ext cx="7772400" cy="2079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Кавказский заповедник.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5013177"/>
            <a:ext cx="5184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Исаев Дени 8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Мутаев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С.Ш.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5" y="404664"/>
            <a:ext cx="824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4612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1416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Безусловно, наиболее уязвимым звеном природных </a:t>
            </a:r>
            <a:r>
              <a:rPr lang="ru-RU" dirty="0" smtClean="0">
                <a:hlinkClick r:id="rId3" tooltip="Экосистема"/>
              </a:rPr>
              <a:t>экосистем</a:t>
            </a:r>
            <a:r>
              <a:rPr lang="ru-RU" dirty="0" smtClean="0"/>
              <a:t> являются крупные млекопитающие. В заповеднике это </a:t>
            </a:r>
            <a:r>
              <a:rPr lang="ru-RU" dirty="0" smtClean="0">
                <a:hlinkClick r:id="rId4" tooltip="Зубр"/>
              </a:rPr>
              <a:t>зубр</a:t>
            </a:r>
            <a:r>
              <a:rPr lang="ru-RU" dirty="0" smtClean="0"/>
              <a:t>, </a:t>
            </a:r>
            <a:r>
              <a:rPr lang="ru-RU" dirty="0" smtClean="0">
                <a:hlinkClick r:id="rId5" tooltip="Благородный олень"/>
              </a:rPr>
              <a:t>благородный олень</a:t>
            </a:r>
            <a:r>
              <a:rPr lang="ru-RU" dirty="0" smtClean="0"/>
              <a:t>, </a:t>
            </a:r>
            <a:r>
              <a:rPr lang="ru-RU" dirty="0" smtClean="0">
                <a:hlinkClick r:id="rId6" tooltip="Бурый медведь"/>
              </a:rPr>
              <a:t>бурый медведь</a:t>
            </a:r>
            <a:r>
              <a:rPr lang="ru-RU" dirty="0" smtClean="0"/>
              <a:t>, </a:t>
            </a:r>
            <a:r>
              <a:rPr lang="ru-RU" dirty="0" err="1" smtClean="0">
                <a:hlinkClick r:id="rId7" tooltip="Западнокавказский тур"/>
              </a:rPr>
              <a:t>западнокавказский</a:t>
            </a:r>
            <a:r>
              <a:rPr lang="ru-RU" dirty="0" smtClean="0">
                <a:hlinkClick r:id="rId7" tooltip="Западнокавказский тур"/>
              </a:rPr>
              <a:t> тур</a:t>
            </a:r>
            <a:r>
              <a:rPr lang="ru-RU" dirty="0" smtClean="0"/>
              <a:t>, </a:t>
            </a:r>
            <a:r>
              <a:rPr lang="ru-RU" dirty="0" smtClean="0">
                <a:hlinkClick r:id="rId8" tooltip="Серна"/>
              </a:rPr>
              <a:t>серна</a:t>
            </a:r>
            <a:r>
              <a:rPr lang="ru-RU" dirty="0" smtClean="0"/>
              <a:t>, </a:t>
            </a:r>
            <a:r>
              <a:rPr lang="ru-RU" dirty="0" smtClean="0">
                <a:hlinkClick r:id="rId9" tooltip="Рысь"/>
              </a:rPr>
              <a:t>рысь</a:t>
            </a:r>
            <a:r>
              <a:rPr lang="ru-RU" dirty="0" smtClean="0"/>
              <a:t>, </a:t>
            </a:r>
            <a:r>
              <a:rPr lang="ru-RU" dirty="0" smtClean="0">
                <a:hlinkClick r:id="rId10" tooltip="Косуля"/>
              </a:rPr>
              <a:t>косуля</a:t>
            </a:r>
            <a:r>
              <a:rPr lang="ru-RU" dirty="0" smtClean="0"/>
              <a:t> и </a:t>
            </a:r>
            <a:r>
              <a:rPr lang="ru-RU" dirty="0" smtClean="0">
                <a:hlinkClick r:id="rId11" tooltip="Кабан"/>
              </a:rPr>
              <a:t>кабан</a:t>
            </a:r>
            <a:r>
              <a:rPr lang="ru-RU" dirty="0" smtClean="0"/>
              <a:t>. </a:t>
            </a:r>
          </a:p>
        </p:txBody>
      </p:sp>
      <p:pic>
        <p:nvPicPr>
          <p:cNvPr id="12292" name="Picture 4" descr="rys_photo_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954338"/>
            <a:ext cx="5205413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0438"/>
            <a:ext cx="9144000" cy="3357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Наиболее многочисленными группами </a:t>
            </a:r>
            <a:r>
              <a:rPr lang="ru-RU" dirty="0" err="1" smtClean="0"/>
              <a:t>герпетофауны</a:t>
            </a:r>
            <a:r>
              <a:rPr lang="ru-RU" dirty="0" smtClean="0"/>
              <a:t> являются настоящие </a:t>
            </a:r>
            <a:r>
              <a:rPr lang="ru-RU" dirty="0" smtClean="0">
                <a:hlinkClick r:id="rId3" tooltip="Ящерица"/>
              </a:rPr>
              <a:t>ящерицы</a:t>
            </a:r>
            <a:r>
              <a:rPr lang="ru-RU" dirty="0" smtClean="0"/>
              <a:t> и </a:t>
            </a:r>
            <a:r>
              <a:rPr lang="ru-RU" dirty="0" err="1" smtClean="0">
                <a:hlinkClick r:id="rId4" tooltip="Ужевые (страница отсутствует)"/>
              </a:rPr>
              <a:t>ужевые</a:t>
            </a:r>
            <a:r>
              <a:rPr lang="ru-RU" dirty="0" smtClean="0"/>
              <a:t>, у рыб — </a:t>
            </a:r>
            <a:r>
              <a:rPr lang="ru-RU" dirty="0" smtClean="0">
                <a:hlinkClick r:id="rId5" tooltip="Карпообразные"/>
              </a:rPr>
              <a:t>карпообразные</a:t>
            </a:r>
            <a:r>
              <a:rPr lang="ru-RU" dirty="0" smtClean="0"/>
              <a:t>.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229600" cy="17002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Среди птиц преобладают представители отрядов </a:t>
            </a:r>
            <a:r>
              <a:rPr lang="ru-RU" dirty="0" err="1" smtClean="0">
                <a:hlinkClick r:id="rId6" tooltip="Воробьинообразные"/>
              </a:rPr>
              <a:t>воробьинообразных</a:t>
            </a:r>
            <a:r>
              <a:rPr lang="ru-RU" dirty="0" smtClean="0"/>
              <a:t> и </a:t>
            </a:r>
            <a:r>
              <a:rPr lang="ru-RU" dirty="0" err="1" smtClean="0">
                <a:hlinkClick r:id="rId7" tooltip="Соколообразные"/>
              </a:rPr>
              <a:t>соколообразных</a:t>
            </a:r>
            <a:r>
              <a:rPr lang="ru-RU" dirty="0" smtClean="0"/>
              <a:t> </a:t>
            </a:r>
          </a:p>
        </p:txBody>
      </p:sp>
      <p:pic>
        <p:nvPicPr>
          <p:cNvPr id="13316" name="Picture 4" descr="126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620713"/>
            <a:ext cx="29162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389813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Многие животные заповедника имеют ограниченное распространение (</a:t>
            </a:r>
            <a:r>
              <a:rPr lang="ru-RU" dirty="0" smtClean="0">
                <a:hlinkClick r:id="rId3" tooltip="Эндемик"/>
              </a:rPr>
              <a:t>эндемики</a:t>
            </a:r>
            <a:r>
              <a:rPr lang="ru-RU" dirty="0" smtClean="0"/>
              <a:t>), либо являются живыми свидетелями прошлых </a:t>
            </a:r>
            <a:r>
              <a:rPr lang="ru-RU" dirty="0" smtClean="0">
                <a:hlinkClick r:id="rId4" tooltip="Геологическая эпоха"/>
              </a:rPr>
              <a:t>геологических эпох</a:t>
            </a:r>
            <a:r>
              <a:rPr lang="ru-RU" dirty="0" smtClean="0"/>
              <a:t> (</a:t>
            </a:r>
            <a:r>
              <a:rPr lang="ru-RU" dirty="0" smtClean="0">
                <a:hlinkClick r:id="rId5" tooltip="Реликт"/>
              </a:rPr>
              <a:t>реликты</a:t>
            </a:r>
            <a:r>
              <a:rPr lang="ru-RU" dirty="0" smtClean="0"/>
              <a:t>). Особенно много их среди </a:t>
            </a:r>
            <a:r>
              <a:rPr lang="ru-RU" dirty="0" smtClean="0">
                <a:hlinkClick r:id="rId6" tooltip="Беспозвоночные"/>
              </a:rPr>
              <a:t>беспозвоночных</a:t>
            </a:r>
            <a:r>
              <a:rPr lang="ru-RU" dirty="0" smtClean="0"/>
              <a:t> животных, а также рыб, </a:t>
            </a:r>
            <a:r>
              <a:rPr lang="ru-RU" dirty="0" smtClean="0">
                <a:hlinkClick r:id="rId7" tooltip="Амфибии"/>
              </a:rPr>
              <a:t>амфибий</a:t>
            </a:r>
            <a:r>
              <a:rPr lang="ru-RU" dirty="0" smtClean="0"/>
              <a:t> и </a:t>
            </a:r>
            <a:r>
              <a:rPr lang="ru-RU" dirty="0" smtClean="0">
                <a:hlinkClick r:id="rId8" tooltip="Рептилии"/>
              </a:rPr>
              <a:t>рептилий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45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 заповедных урочищах нашли последнее пристанище исчезающие виды </a:t>
            </a:r>
            <a:r>
              <a:rPr lang="ru-RU" dirty="0" smtClean="0">
                <a:hlinkClick r:id="rId3" tooltip="Земля (планета)"/>
              </a:rPr>
              <a:t>нашей планеты</a:t>
            </a:r>
            <a:r>
              <a:rPr lang="ru-RU" dirty="0" smtClean="0"/>
              <a:t>. Из позвоночных животных заповедника в </a:t>
            </a:r>
            <a:r>
              <a:rPr lang="ru-RU" dirty="0" smtClean="0">
                <a:hlinkClick r:id="rId4" tooltip="Красная книга"/>
              </a:rPr>
              <a:t>Красную книгу</a:t>
            </a:r>
            <a:r>
              <a:rPr lang="ru-RU" dirty="0" smtClean="0"/>
              <a:t> МСОП занесено 8 видов, в </a:t>
            </a:r>
            <a:r>
              <a:rPr lang="ru-RU" dirty="0" smtClean="0">
                <a:hlinkClick r:id="rId5" tooltip="Красная книга России"/>
              </a:rPr>
              <a:t>Красную книгу РФ</a:t>
            </a:r>
            <a:r>
              <a:rPr lang="ru-RU" dirty="0" smtClean="0"/>
              <a:t> — 25 видов. А вместе с беспозвоночными животными в государственные и региональные Красные книги занесен 71 вид.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74612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7082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Животный мир заповедника неоднороден по своему происхождению. Здесь встречаются представители </a:t>
            </a:r>
            <a:r>
              <a:rPr lang="ru-RU" dirty="0" smtClean="0">
                <a:hlinkClick r:id="rId3" tooltip="Средиземное море"/>
              </a:rPr>
              <a:t>средиземноморской</a:t>
            </a:r>
            <a:r>
              <a:rPr lang="ru-RU" dirty="0" smtClean="0"/>
              <a:t>, </a:t>
            </a:r>
            <a:r>
              <a:rPr lang="ru-RU" dirty="0" smtClean="0">
                <a:hlinkClick r:id="rId4" tooltip="Кавказ"/>
              </a:rPr>
              <a:t>кавказской</a:t>
            </a:r>
            <a:r>
              <a:rPr lang="ru-RU" dirty="0" smtClean="0"/>
              <a:t>, </a:t>
            </a:r>
            <a:r>
              <a:rPr lang="ru-RU" dirty="0" err="1" smtClean="0">
                <a:hlinkClick r:id="rId5" tooltip="Колхида"/>
              </a:rPr>
              <a:t>колхидской</a:t>
            </a:r>
            <a:r>
              <a:rPr lang="ru-RU" dirty="0" smtClean="0"/>
              <a:t> и </a:t>
            </a:r>
            <a:r>
              <a:rPr lang="ru-RU" dirty="0" smtClean="0">
                <a:hlinkClick r:id="rId6" tooltip="Европа"/>
              </a:rPr>
              <a:t>европейской</a:t>
            </a:r>
            <a:r>
              <a:rPr lang="ru-RU" dirty="0" smtClean="0"/>
              <a:t> фаун. Эндемичные и реликтовые виды встречаются во всех </a:t>
            </a:r>
            <a:r>
              <a:rPr lang="ru-RU" dirty="0" smtClean="0">
                <a:hlinkClick r:id="rId7" tooltip="Высотные поясы Земли (страница отсутствует)"/>
              </a:rPr>
              <a:t>высотных поясах гор</a:t>
            </a:r>
            <a:r>
              <a:rPr lang="ru-RU" dirty="0" smtClean="0"/>
              <a:t>. 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7316788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9" name="Picture 4" descr="aristoloch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9225" y="2708275"/>
            <a:ext cx="51847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4612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 базе </a:t>
            </a:r>
            <a:r>
              <a:rPr lang="ru-RU" b="1" dirty="0" smtClean="0"/>
              <a:t>заповедника</a:t>
            </a:r>
            <a:r>
              <a:rPr lang="ru-RU" dirty="0" smtClean="0"/>
              <a:t> функционируют три музея природы и несколько передвижных экспозиций. В музеях представлены разнообразные экспонаты, рассказывающие о природе Западного Кавказа, </a:t>
            </a:r>
            <a:r>
              <a:rPr lang="ru-RU" dirty="0" smtClean="0">
                <a:hlinkClick r:id="rId3"/>
              </a:rPr>
              <a:t>истории</a:t>
            </a:r>
            <a:r>
              <a:rPr lang="ru-RU" dirty="0" smtClean="0"/>
              <a:t> и сегодняшнем дне </a:t>
            </a:r>
            <a:r>
              <a:rPr lang="ru-RU" b="1" dirty="0" smtClean="0"/>
              <a:t>заповедника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        Спасибо за просмотр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724535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591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Цель</a:t>
            </a:r>
            <a:r>
              <a:rPr lang="ru-RU" dirty="0"/>
              <a:t>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 - Дать представление о горах Кавказа, их животным миром;</a:t>
            </a:r>
          </a:p>
          <a:p>
            <a:r>
              <a:rPr lang="ru-RU" dirty="0"/>
              <a:t>- Познакомить с Кавказским природным биосферным заповедником; </a:t>
            </a:r>
          </a:p>
          <a:p>
            <a:r>
              <a:rPr lang="ru-RU" dirty="0"/>
              <a:t>- Показать значимость Кавказского заповедника, многообразие его флоры и </a:t>
            </a:r>
            <a:r>
              <a:rPr lang="ru-RU" dirty="0" smtClean="0"/>
              <a:t>фауны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18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CC00"/>
              </a:buClr>
            </a:pPr>
            <a:r>
              <a:rPr lang="ru-RU" dirty="0">
                <a:solidFill>
                  <a:srgbClr val="FFFFFF"/>
                </a:solidFill>
              </a:rPr>
              <a:t>- Закрепить правила поведения на природе, воспитывать культуру речевого общения. </a:t>
            </a:r>
          </a:p>
          <a:p>
            <a:pPr lvl="0">
              <a:buClr>
                <a:srgbClr val="FFCC00"/>
              </a:buClr>
            </a:pPr>
            <a:r>
              <a:rPr lang="ru-RU" dirty="0">
                <a:solidFill>
                  <a:srgbClr val="FFFFFF"/>
                </a:solidFill>
              </a:rPr>
              <a:t>- Воспитывать любовь к окружающему миру</a:t>
            </a:r>
            <a:r>
              <a:rPr lang="ru-RU" dirty="0" smtClean="0">
                <a:solidFill>
                  <a:srgbClr val="FFFFFF"/>
                </a:solidFill>
              </a:rPr>
              <a:t>;</a:t>
            </a:r>
            <a:endParaRPr lang="ru-RU" dirty="0">
              <a:solidFill>
                <a:srgbClr val="FFFFFF"/>
              </a:solidFill>
            </a:endParaRPr>
          </a:p>
          <a:p>
            <a:pPr lvl="0">
              <a:buClr>
                <a:srgbClr val="FFCC00"/>
              </a:buClr>
            </a:pPr>
            <a:r>
              <a:rPr lang="ru-RU" dirty="0">
                <a:solidFill>
                  <a:srgbClr val="FFFFFF"/>
                </a:solidFill>
              </a:rPr>
              <a:t> - Воспитание у детей любви к своей малой родине</a:t>
            </a:r>
          </a:p>
          <a:p>
            <a:pPr lvl="0">
              <a:buClr>
                <a:srgbClr val="FFCC00"/>
              </a:buClr>
            </a:pPr>
            <a:endParaRPr lang="ru-RU" dirty="0">
              <a:solidFill>
                <a:srgbClr val="FFFF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74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7245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Кавказский государственный природный биосферный заповедник расположен на северном и южном склонах </a:t>
            </a:r>
            <a:r>
              <a:rPr lang="ru-RU" dirty="0" smtClean="0">
                <a:hlinkClick r:id="rId3" tooltip="Западный Кавказ"/>
              </a:rPr>
              <a:t>Западного Кавказа</a:t>
            </a:r>
            <a:r>
              <a:rPr lang="ru-RU" dirty="0" smtClean="0"/>
              <a:t> в координатах 44 — 44.5° северной широты и 40 — 41° восточной долготы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245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/>
              <a:t>Кавка́зский</a:t>
            </a:r>
            <a:r>
              <a:rPr lang="ru-RU" b="1" dirty="0" smtClean="0"/>
              <a:t> </a:t>
            </a:r>
            <a:r>
              <a:rPr lang="ru-RU" b="1" dirty="0" err="1" smtClean="0"/>
              <a:t>запове́дник</a:t>
            </a:r>
            <a:r>
              <a:rPr lang="ru-RU" dirty="0" smtClean="0"/>
              <a:t> — государственный природный </a:t>
            </a:r>
            <a:r>
              <a:rPr lang="ru-RU" dirty="0" smtClean="0">
                <a:hlinkClick r:id="rId3" tooltip="Заповедник"/>
              </a:rPr>
              <a:t>заповедник</a:t>
            </a:r>
            <a:r>
              <a:rPr lang="ru-RU" dirty="0" smtClean="0"/>
              <a:t>. Полное название - Кавказский государственный природный биосферный заповедник. Самая большая по территории и старейшая особо охраняемая природная территория на Западном Кавказе.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05713"/>
            <a:ext cx="8229600" cy="1487487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Расположена в пределах трёх субъектов Российской Федерации - </a:t>
            </a:r>
            <a:r>
              <a:rPr lang="ru-RU" dirty="0" smtClean="0">
                <a:hlinkClick r:id="rId3" tooltip="Краснодарский край"/>
              </a:rPr>
              <a:t>Краснодарского края</a:t>
            </a:r>
            <a:r>
              <a:rPr lang="ru-RU" dirty="0" smtClean="0"/>
              <a:t>, </a:t>
            </a:r>
            <a:r>
              <a:rPr lang="ru-RU" dirty="0" smtClean="0">
                <a:hlinkClick r:id="rId4" tooltip="Республика Адыгея"/>
              </a:rPr>
              <a:t>Республики Адыгея</a:t>
            </a:r>
            <a:r>
              <a:rPr lang="ru-RU" dirty="0" smtClean="0"/>
              <a:t> и </a:t>
            </a:r>
            <a:r>
              <a:rPr lang="ru-RU" dirty="0" smtClean="0">
                <a:hlinkClick r:id="rId5" tooltip="Карачаево-Черкесская Республика"/>
              </a:rPr>
              <a:t>Карачаево-Черкесской Республики</a:t>
            </a:r>
            <a:r>
              <a:rPr lang="ru-RU" dirty="0" smtClean="0"/>
              <a:t>. </a:t>
            </a:r>
          </a:p>
        </p:txBody>
      </p:sp>
      <p:pic>
        <p:nvPicPr>
          <p:cNvPr id="6148" name="Picture 4" descr="FB06-30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8350" y="3557588"/>
            <a:ext cx="456565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316788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33845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Западная часть Большого Кавказа по разнообразию флоры и фауны, их сохранности не имеет себе равных не только в Кавказском регионе, но и среди других горных районов Европы и Западной Азии.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316788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Заповедник является правопреемником Кавказского зубрового заповедника, учрежденного </a:t>
            </a:r>
            <a:r>
              <a:rPr lang="ru-RU" dirty="0" smtClean="0">
                <a:hlinkClick r:id="rId3" tooltip="12 мая"/>
              </a:rPr>
              <a:t>12 мая</a:t>
            </a:r>
            <a:r>
              <a:rPr lang="ru-RU" dirty="0" smtClean="0"/>
              <a:t> </a:t>
            </a:r>
            <a:r>
              <a:rPr lang="ru-RU" dirty="0" smtClean="0">
                <a:hlinkClick r:id="rId4" tooltip="1924"/>
              </a:rPr>
              <a:t>1924</a:t>
            </a:r>
            <a:r>
              <a:rPr lang="ru-RU" dirty="0" smtClean="0"/>
              <a:t>, располагается на Западном Кавказе, на границе умеренного и </a:t>
            </a:r>
            <a:r>
              <a:rPr lang="ru-RU" dirty="0" smtClean="0">
                <a:hlinkClick r:id="rId5" tooltip="Субтропики"/>
              </a:rPr>
              <a:t>субтропического</a:t>
            </a:r>
            <a:r>
              <a:rPr lang="ru-RU" dirty="0" smtClean="0"/>
              <a:t> </a:t>
            </a:r>
            <a:r>
              <a:rPr lang="ru-RU" dirty="0" smtClean="0">
                <a:hlinkClick r:id="rId6" tooltip="Климатический пояс"/>
              </a:rPr>
              <a:t>климатических поясов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389813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 заповеднике обитает 89 видов </a:t>
            </a:r>
            <a:r>
              <a:rPr lang="ru-RU" dirty="0" smtClean="0">
                <a:hlinkClick r:id="rId3" tooltip="Млекопитающие"/>
              </a:rPr>
              <a:t>млекопитающих</a:t>
            </a:r>
            <a:r>
              <a:rPr lang="ru-RU" dirty="0" smtClean="0"/>
              <a:t>, 248 — </a:t>
            </a:r>
            <a:r>
              <a:rPr lang="ru-RU" dirty="0" smtClean="0">
                <a:hlinkClick r:id="rId4" tooltip="Птицы"/>
              </a:rPr>
              <a:t>птиц</a:t>
            </a:r>
            <a:r>
              <a:rPr lang="ru-RU" dirty="0" smtClean="0"/>
              <a:t>, в том числе 112 гнездящихся, 15 видов </a:t>
            </a:r>
            <a:r>
              <a:rPr lang="ru-RU" dirty="0" smtClean="0">
                <a:hlinkClick r:id="rId5" tooltip="Пресмыкающиеся"/>
              </a:rPr>
              <a:t>пресмыкающихся</a:t>
            </a:r>
            <a:r>
              <a:rPr lang="ru-RU" dirty="0" smtClean="0"/>
              <a:t>, 9 — </a:t>
            </a:r>
            <a:r>
              <a:rPr lang="ru-RU" dirty="0" smtClean="0">
                <a:hlinkClick r:id="rId6" tooltip="Земноводные"/>
              </a:rPr>
              <a:t>земноводных</a:t>
            </a:r>
            <a:r>
              <a:rPr lang="ru-RU" dirty="0" smtClean="0"/>
              <a:t>, 21 — </a:t>
            </a:r>
            <a:r>
              <a:rPr lang="ru-RU" dirty="0" smtClean="0">
                <a:hlinkClick r:id="rId7" tooltip="Рыбы"/>
              </a:rPr>
              <a:t>рыб</a:t>
            </a:r>
            <a:r>
              <a:rPr lang="ru-RU" dirty="0" smtClean="0"/>
              <a:t>, 1 — круглоротых, более 100 видов </a:t>
            </a:r>
            <a:r>
              <a:rPr lang="ru-RU" dirty="0" smtClean="0">
                <a:hlinkClick r:id="rId8" tooltip="Моллюски"/>
              </a:rPr>
              <a:t>моллюсков</a:t>
            </a:r>
            <a:r>
              <a:rPr lang="ru-RU" dirty="0" smtClean="0"/>
              <a:t> и около 10 000 видов </a:t>
            </a:r>
            <a:r>
              <a:rPr lang="ru-RU" dirty="0" smtClean="0">
                <a:hlinkClick r:id="rId9" tooltip="Насекомые"/>
              </a:rPr>
              <a:t>насекомых</a:t>
            </a:r>
            <a:r>
              <a:rPr lang="ru-RU" dirty="0" smtClean="0"/>
              <a:t>. Точное число </a:t>
            </a:r>
            <a:r>
              <a:rPr lang="ru-RU" dirty="0" smtClean="0">
                <a:hlinkClick r:id="rId10" tooltip="Черви"/>
              </a:rPr>
              <a:t>червей</a:t>
            </a:r>
            <a:r>
              <a:rPr lang="ru-RU" dirty="0" smtClean="0"/>
              <a:t>, </a:t>
            </a:r>
            <a:r>
              <a:rPr lang="ru-RU" dirty="0" smtClean="0">
                <a:hlinkClick r:id="rId11" tooltip="Ракообразные"/>
              </a:rPr>
              <a:t>ракообразных</a:t>
            </a:r>
            <a:r>
              <a:rPr lang="ru-RU" dirty="0" smtClean="0"/>
              <a:t>, </a:t>
            </a:r>
            <a:r>
              <a:rPr lang="ru-RU" dirty="0" smtClean="0">
                <a:hlinkClick r:id="rId12" tooltip="Паукообразные"/>
              </a:rPr>
              <a:t>паукообразных</a:t>
            </a:r>
            <a:r>
              <a:rPr lang="ru-RU" dirty="0" smtClean="0"/>
              <a:t> и многих других групп </a:t>
            </a:r>
            <a:r>
              <a:rPr lang="ru-RU" dirty="0" smtClean="0">
                <a:hlinkClick r:id="rId13" tooltip="Беспозвоночные"/>
              </a:rPr>
              <a:t>беспозвоночных</a:t>
            </a:r>
            <a:r>
              <a:rPr lang="ru-RU" dirty="0" smtClean="0"/>
              <a:t> животных остается невыясненным.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123</TotalTime>
  <Words>386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Океан</vt:lpstr>
      <vt:lpstr> Кавказский заповедник.</vt:lpstr>
      <vt:lpstr>Презентация PowerPoint</vt:lpstr>
      <vt:lpstr>Задачи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многочисленными группами герпетофауны являются настоящие ящерицы и ужевые, у рыб — карпообразные.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Спасибо за просмотр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Кавказский заповедник</dc:title>
  <dc:creator>SamLab.ws</dc:creator>
  <cp:lastModifiedBy>Нура</cp:lastModifiedBy>
  <cp:revision>9</cp:revision>
  <dcterms:created xsi:type="dcterms:W3CDTF">2010-03-02T12:20:57Z</dcterms:created>
  <dcterms:modified xsi:type="dcterms:W3CDTF">2019-10-14T11:39:34Z</dcterms:modified>
</cp:coreProperties>
</file>